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92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0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 0">
    <p:bg>
      <p:bgPr>
        <a:solidFill>
          <a:srgbClr val="4141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2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Text Placeholder 3"/>
          <p:cNvSpPr/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Relationship Id="rId3" Type="http://schemas.openxmlformats.org/officeDocument/2006/relationships/image" Target="../media/image1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.jpeg"/><Relationship Id="rId13" Type="http://schemas.openxmlformats.org/officeDocument/2006/relationships/image" Target="../media/image2.jpeg"/><Relationship Id="rId14" Type="http://schemas.openxmlformats.org/officeDocument/2006/relationships/image" Target="../media/image3.jpeg"/><Relationship Id="rId15" Type="http://schemas.openxmlformats.org/officeDocument/2006/relationships/image" Target="../media/image4.jpeg"/><Relationship Id="rId16" Type="http://schemas.openxmlformats.org/officeDocument/2006/relationships/image" Target="../media/image5.jpeg"/><Relationship Id="rId17" Type="http://schemas.openxmlformats.org/officeDocument/2006/relationships/image" Target="../media/image6.jpeg"/><Relationship Id="rId18" Type="http://schemas.openxmlformats.org/officeDocument/2006/relationships/image" Target="../media/image7.jpeg"/><Relationship Id="rId19" Type="http://schemas.openxmlformats.org/officeDocument/2006/relationships/image" Target="../media/image8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Relationship Id="rId3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14.png"/><Relationship Id="rId4" Type="http://schemas.openxmlformats.org/officeDocument/2006/relationships/image" Target="../media/image9.jpeg"/><Relationship Id="rId5" Type="http://schemas.openxmlformats.org/officeDocument/2006/relationships/image" Target="../media/image1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9.jpeg"/><Relationship Id="rId4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9.jpe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43750" r="0" b="0"/>
          <a:stretch>
            <a:fillRect/>
          </a:stretch>
        </p:blipFill>
        <p:spPr>
          <a:xfrm>
            <a:off x="19" y="9"/>
            <a:ext cx="12191981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ubtitle 2"/>
          <p:cNvSpPr txBox="1"/>
          <p:nvPr>
            <p:ph type="subTitle" sz="quarter" idx="1"/>
          </p:nvPr>
        </p:nvSpPr>
        <p:spPr>
          <a:xfrm>
            <a:off x="777239" y="4214174"/>
            <a:ext cx="4887460" cy="747818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– November 3</a:t>
            </a:r>
            <a:r>
              <a:rPr baseline="30000"/>
              <a:t>rd</a:t>
            </a:r>
            <a:r>
              <a:t>-5</a:t>
            </a:r>
            <a:r>
              <a:rPr baseline="30000"/>
              <a:t>th </a:t>
            </a:r>
            <a:r>
              <a:t>–</a:t>
            </a:r>
          </a:p>
        </p:txBody>
      </p:sp>
      <p:sp>
        <p:nvSpPr>
          <p:cNvPr id="123" name="Title 1"/>
          <p:cNvSpPr txBox="1"/>
          <p:nvPr/>
        </p:nvSpPr>
        <p:spPr>
          <a:xfrm>
            <a:off x="1138418" y="1826573"/>
            <a:ext cx="9052561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sz="96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Python Tsunami</a:t>
            </a:r>
          </a:p>
        </p:txBody>
      </p:sp>
      <p:pic>
        <p:nvPicPr>
          <p:cNvPr id="12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50129" y="4968665"/>
            <a:ext cx="1907078" cy="19070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Freeform: Shape 27"/>
          <p:cNvSpPr/>
          <p:nvPr/>
        </p:nvSpPr>
        <p:spPr>
          <a:xfrm flipV="1">
            <a:off x="-4" y="-478"/>
            <a:ext cx="637816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5" name="Freeform: Shape 29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6" name="Title 1"/>
          <p:cNvSpPr txBox="1"/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What will you learn in this course?</a:t>
            </a:r>
          </a:p>
        </p:txBody>
      </p:sp>
      <p:grpSp>
        <p:nvGrpSpPr>
          <p:cNvPr id="277" name="Content Placeholder 2"/>
          <p:cNvGrpSpPr/>
          <p:nvPr/>
        </p:nvGrpSpPr>
        <p:grpSpPr>
          <a:xfrm>
            <a:off x="6143707" y="1138303"/>
            <a:ext cx="5337976" cy="4631399"/>
            <a:chOff x="0" y="0"/>
            <a:chExt cx="5337975" cy="4631397"/>
          </a:xfrm>
        </p:grpSpPr>
        <p:sp>
          <p:nvSpPr>
            <p:cNvPr id="267" name="Line"/>
            <p:cNvSpPr/>
            <p:nvPr/>
          </p:nvSpPr>
          <p:spPr>
            <a:xfrm>
              <a:off x="0" y="0"/>
              <a:ext cx="5337976" cy="0"/>
            </a:xfrm>
            <a:prstGeom prst="line">
              <a:avLst/>
            </a:prstGeom>
            <a:solidFill>
              <a:schemeClr val="accent2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8" name="Tools to work with Python"/>
            <p:cNvSpPr txBox="1"/>
            <p:nvPr/>
          </p:nvSpPr>
          <p:spPr>
            <a:xfrm>
              <a:off x="0" y="0"/>
              <a:ext cx="5337975" cy="566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6679" tIns="106679" rIns="106679" bIns="106679" numCol="1" anchor="t">
              <a:spAutoFit/>
            </a:bodyPr>
            <a:lstStyle>
              <a:lvl1pPr defTabSz="1244600">
                <a:lnSpc>
                  <a:spcPct val="90000"/>
                </a:lnSpc>
                <a:spcBef>
                  <a:spcPts val="1100"/>
                </a:spcBef>
                <a:defRPr sz="2800"/>
              </a:lvl1pPr>
            </a:lstStyle>
            <a:p>
              <a:pPr/>
              <a:r>
                <a:t>Tools to work with Python</a:t>
              </a:r>
            </a:p>
          </p:txBody>
        </p:sp>
        <p:sp>
          <p:nvSpPr>
            <p:cNvPr id="269" name="Line"/>
            <p:cNvSpPr/>
            <p:nvPr/>
          </p:nvSpPr>
          <p:spPr>
            <a:xfrm>
              <a:off x="0" y="1016180"/>
              <a:ext cx="5337976" cy="1"/>
            </a:xfrm>
            <a:prstGeom prst="line">
              <a:avLst/>
            </a:prstGeom>
            <a:solidFill>
              <a:srgbClr val="D87A51"/>
            </a:solidFill>
            <a:ln w="12700" cap="flat">
              <a:solidFill>
                <a:srgbClr val="D87A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0" name="The basics of Python"/>
            <p:cNvSpPr txBox="1"/>
            <p:nvPr/>
          </p:nvSpPr>
          <p:spPr>
            <a:xfrm>
              <a:off x="0" y="1016180"/>
              <a:ext cx="5337975" cy="566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6679" tIns="106679" rIns="106679" bIns="106679" numCol="1" anchor="t">
              <a:spAutoFit/>
            </a:bodyPr>
            <a:lstStyle>
              <a:lvl1pPr defTabSz="1244600">
                <a:lnSpc>
                  <a:spcPct val="90000"/>
                </a:lnSpc>
                <a:spcBef>
                  <a:spcPts val="1100"/>
                </a:spcBef>
                <a:defRPr sz="2800"/>
              </a:lvl1pPr>
            </a:lstStyle>
            <a:p>
              <a:pPr/>
              <a:r>
                <a:t>The basics of Python</a:t>
              </a:r>
            </a:p>
          </p:txBody>
        </p:sp>
        <p:sp>
          <p:nvSpPr>
            <p:cNvPr id="271" name="Line"/>
            <p:cNvSpPr/>
            <p:nvPr/>
          </p:nvSpPr>
          <p:spPr>
            <a:xfrm>
              <a:off x="0" y="2032359"/>
              <a:ext cx="5337976" cy="1"/>
            </a:xfrm>
            <a:prstGeom prst="line">
              <a:avLst/>
            </a:prstGeom>
            <a:solidFill>
              <a:srgbClr val="C48170"/>
            </a:solidFill>
            <a:ln w="12700" cap="flat">
              <a:solidFill>
                <a:srgbClr val="C4817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2" name="Some of the most relevant scientific libraries"/>
            <p:cNvSpPr txBox="1"/>
            <p:nvPr/>
          </p:nvSpPr>
          <p:spPr>
            <a:xfrm>
              <a:off x="0" y="2032359"/>
              <a:ext cx="5337975" cy="9631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6679" tIns="106679" rIns="106679" bIns="106679" numCol="1" anchor="t">
              <a:spAutoFit/>
            </a:bodyPr>
            <a:lstStyle>
              <a:lvl1pPr defTabSz="1244600">
                <a:lnSpc>
                  <a:spcPct val="90000"/>
                </a:lnSpc>
                <a:spcBef>
                  <a:spcPts val="1100"/>
                </a:spcBef>
                <a:defRPr sz="2800"/>
              </a:lvl1pPr>
            </a:lstStyle>
            <a:p>
              <a:pPr/>
              <a:r>
                <a:t>Some of the most relevant scientific libraries</a:t>
              </a:r>
            </a:p>
          </p:txBody>
        </p:sp>
        <p:sp>
          <p:nvSpPr>
            <p:cNvPr id="273" name="Line"/>
            <p:cNvSpPr/>
            <p:nvPr/>
          </p:nvSpPr>
          <p:spPr>
            <a:xfrm>
              <a:off x="0" y="3048540"/>
              <a:ext cx="5337976" cy="1"/>
            </a:xfrm>
            <a:prstGeom prst="line">
              <a:avLst/>
            </a:prstGeom>
            <a:solidFill>
              <a:srgbClr val="B4908B"/>
            </a:solidFill>
            <a:ln w="12700" cap="flat">
              <a:solidFill>
                <a:srgbClr val="B4908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4" name="Visualization"/>
            <p:cNvSpPr txBox="1"/>
            <p:nvPr/>
          </p:nvSpPr>
          <p:spPr>
            <a:xfrm>
              <a:off x="0" y="3048540"/>
              <a:ext cx="5337975" cy="566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6679" tIns="106679" rIns="106679" bIns="106679" numCol="1" anchor="t">
              <a:spAutoFit/>
            </a:bodyPr>
            <a:lstStyle>
              <a:lvl1pPr defTabSz="1244600">
                <a:lnSpc>
                  <a:spcPct val="90000"/>
                </a:lnSpc>
                <a:spcBef>
                  <a:spcPts val="1100"/>
                </a:spcBef>
                <a:defRPr sz="2800"/>
              </a:lvl1pPr>
            </a:lstStyle>
            <a:p>
              <a:pPr/>
              <a:r>
                <a:t>Visualization</a:t>
              </a:r>
            </a:p>
          </p:txBody>
        </p:sp>
        <p:sp>
          <p:nvSpPr>
            <p:cNvPr id="275" name="Line"/>
            <p:cNvSpPr/>
            <p:nvPr/>
          </p:nvSpPr>
          <p:spPr>
            <a:xfrm>
              <a:off x="0" y="4064719"/>
              <a:ext cx="5337976" cy="1"/>
            </a:xfrm>
            <a:prstGeom prst="line">
              <a:avLst/>
            </a:prstGeom>
            <a:solidFill>
              <a:schemeClr val="accent3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6" name="Good practice"/>
            <p:cNvSpPr txBox="1"/>
            <p:nvPr/>
          </p:nvSpPr>
          <p:spPr>
            <a:xfrm>
              <a:off x="0" y="4064719"/>
              <a:ext cx="5337975" cy="566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6679" tIns="106679" rIns="106679" bIns="106679" numCol="1" anchor="t">
              <a:spAutoFit/>
            </a:bodyPr>
            <a:lstStyle>
              <a:lvl1pPr defTabSz="1244600">
                <a:lnSpc>
                  <a:spcPct val="90000"/>
                </a:lnSpc>
                <a:spcBef>
                  <a:spcPts val="1100"/>
                </a:spcBef>
                <a:defRPr sz="2800"/>
              </a:lvl1pPr>
            </a:lstStyle>
            <a:p>
              <a:pPr/>
              <a:r>
                <a:t>Good practice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Freeform: Shape 93"/>
          <p:cNvSpPr/>
          <p:nvPr/>
        </p:nvSpPr>
        <p:spPr>
          <a:xfrm flipV="1">
            <a:off x="-4" y="-478"/>
            <a:ext cx="637816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0" name="Freeform: Shape 95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1" name="Title 1"/>
          <p:cNvSpPr txBox="1"/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Motivation</a:t>
            </a:r>
          </a:p>
        </p:txBody>
      </p:sp>
      <p:grpSp>
        <p:nvGrpSpPr>
          <p:cNvPr id="298" name="Content Placeholder 2"/>
          <p:cNvGrpSpPr/>
          <p:nvPr/>
        </p:nvGrpSpPr>
        <p:grpSpPr>
          <a:xfrm>
            <a:off x="6143707" y="1137683"/>
            <a:ext cx="5337976" cy="4795465"/>
            <a:chOff x="0" y="0"/>
            <a:chExt cx="5337975" cy="4795463"/>
          </a:xfrm>
        </p:grpSpPr>
        <p:sp>
          <p:nvSpPr>
            <p:cNvPr id="282" name="Line"/>
            <p:cNvSpPr/>
            <p:nvPr/>
          </p:nvSpPr>
          <p:spPr>
            <a:xfrm>
              <a:off x="0" y="0"/>
              <a:ext cx="5337976" cy="0"/>
            </a:xfrm>
            <a:prstGeom prst="line">
              <a:avLst/>
            </a:prstGeom>
            <a:solidFill>
              <a:schemeClr val="accent2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3" name="Why will programming help you?"/>
            <p:cNvSpPr txBox="1"/>
            <p:nvPr/>
          </p:nvSpPr>
          <p:spPr>
            <a:xfrm>
              <a:off x="0" y="0"/>
              <a:ext cx="5337975" cy="401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 algn="ctr" defTabSz="889000">
                <a:lnSpc>
                  <a:spcPct val="90000"/>
                </a:lnSpc>
                <a:spcBef>
                  <a:spcPts val="800"/>
                </a:spcBef>
                <a:defRPr b="1" sz="2000"/>
              </a:lvl1pPr>
            </a:lstStyle>
            <a:p>
              <a:pPr/>
              <a:r>
                <a:t>Why will programming help you?</a:t>
              </a:r>
            </a:p>
          </p:txBody>
        </p:sp>
        <p:sp>
          <p:nvSpPr>
            <p:cNvPr id="284" name="Line"/>
            <p:cNvSpPr/>
            <p:nvPr/>
          </p:nvSpPr>
          <p:spPr>
            <a:xfrm>
              <a:off x="0" y="635266"/>
              <a:ext cx="5337976" cy="1"/>
            </a:xfrm>
            <a:prstGeom prst="line">
              <a:avLst/>
            </a:prstGeom>
            <a:solidFill>
              <a:srgbClr val="E07A44"/>
            </a:solidFill>
            <a:ln w="12700" cap="flat">
              <a:solidFill>
                <a:srgbClr val="E07A4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5" name="Programming is yet another laboratory technique"/>
            <p:cNvSpPr txBox="1"/>
            <p:nvPr/>
          </p:nvSpPr>
          <p:spPr>
            <a:xfrm>
              <a:off x="0" y="635266"/>
              <a:ext cx="5337975" cy="348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4769" tIns="64769" rIns="64769" bIns="64769" numCol="1" anchor="t">
              <a:spAutoFit/>
            </a:bodyPr>
            <a:lstStyle/>
            <a:p>
              <a:pPr defTabSz="755650">
                <a:lnSpc>
                  <a:spcPct val="90000"/>
                </a:lnSpc>
                <a:spcBef>
                  <a:spcPts val="700"/>
                </a:spcBef>
                <a:defRPr b="1" sz="1700"/>
              </a:pPr>
              <a:r>
                <a:t>Programming</a:t>
              </a:r>
              <a:r>
                <a:rPr b="0"/>
                <a:t> is yet another </a:t>
              </a:r>
              <a:r>
                <a:t>laboratory technique</a:t>
              </a:r>
            </a:p>
          </p:txBody>
        </p:sp>
        <p:sp>
          <p:nvSpPr>
            <p:cNvPr id="286" name="Line"/>
            <p:cNvSpPr/>
            <p:nvPr/>
          </p:nvSpPr>
          <p:spPr>
            <a:xfrm>
              <a:off x="0" y="1270535"/>
              <a:ext cx="5337976" cy="1"/>
            </a:xfrm>
            <a:prstGeom prst="line">
              <a:avLst/>
            </a:prstGeom>
            <a:solidFill>
              <a:srgbClr val="D57B56"/>
            </a:solidFill>
            <a:ln w="12700" cap="flat">
              <a:solidFill>
                <a:srgbClr val="D57B5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7" name="It helps you automate processes that you need to repeat again and again"/>
            <p:cNvSpPr txBox="1"/>
            <p:nvPr/>
          </p:nvSpPr>
          <p:spPr>
            <a:xfrm>
              <a:off x="0" y="1270535"/>
              <a:ext cx="5337975" cy="5933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4769" tIns="64769" rIns="64769" bIns="64769" numCol="1" anchor="t">
              <a:spAutoFit/>
            </a:bodyPr>
            <a:lstStyle/>
            <a:p>
              <a:pPr defTabSz="755650">
                <a:lnSpc>
                  <a:spcPct val="90000"/>
                </a:lnSpc>
                <a:spcBef>
                  <a:spcPts val="700"/>
                </a:spcBef>
                <a:defRPr sz="1700"/>
              </a:pPr>
              <a:r>
                <a:t>It helps you </a:t>
              </a:r>
              <a:r>
                <a:rPr b="1"/>
                <a:t>automate processes </a:t>
              </a:r>
              <a:r>
                <a:t>that you need to repeat again and again</a:t>
              </a:r>
            </a:p>
          </p:txBody>
        </p:sp>
        <p:sp>
          <p:nvSpPr>
            <p:cNvPr id="288" name="Line"/>
            <p:cNvSpPr/>
            <p:nvPr/>
          </p:nvSpPr>
          <p:spPr>
            <a:xfrm>
              <a:off x="0" y="1905802"/>
              <a:ext cx="5337976" cy="1"/>
            </a:xfrm>
            <a:prstGeom prst="line">
              <a:avLst/>
            </a:prstGeom>
            <a:solidFill>
              <a:srgbClr val="CA7E67"/>
            </a:solidFill>
            <a:ln w="12700" cap="flat">
              <a:solidFill>
                <a:srgbClr val="CA7E6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9" name="It will save you time"/>
            <p:cNvSpPr txBox="1"/>
            <p:nvPr/>
          </p:nvSpPr>
          <p:spPr>
            <a:xfrm>
              <a:off x="0" y="1905802"/>
              <a:ext cx="5337975" cy="348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4769" tIns="64769" rIns="64769" bIns="64769" numCol="1" anchor="t">
              <a:spAutoFit/>
            </a:bodyPr>
            <a:lstStyle/>
            <a:p>
              <a:pPr defTabSz="755650">
                <a:lnSpc>
                  <a:spcPct val="90000"/>
                </a:lnSpc>
                <a:spcBef>
                  <a:spcPts val="700"/>
                </a:spcBef>
                <a:defRPr sz="1700"/>
              </a:pPr>
              <a:r>
                <a:t>It will </a:t>
              </a:r>
              <a:r>
                <a:rPr b="1"/>
                <a:t>save you time</a:t>
              </a:r>
            </a:p>
          </p:txBody>
        </p:sp>
        <p:sp>
          <p:nvSpPr>
            <p:cNvPr id="290" name="Line"/>
            <p:cNvSpPr/>
            <p:nvPr/>
          </p:nvSpPr>
          <p:spPr>
            <a:xfrm>
              <a:off x="0" y="2541070"/>
              <a:ext cx="5337976" cy="1"/>
            </a:xfrm>
            <a:prstGeom prst="line">
              <a:avLst/>
            </a:prstGeom>
            <a:solidFill>
              <a:srgbClr val="BF8478"/>
            </a:solidFill>
            <a:ln w="12700" cap="flat">
              <a:solidFill>
                <a:srgbClr val="BF8478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1" name="It gives you freedom to process, analyze and plot your data as you want"/>
            <p:cNvSpPr txBox="1"/>
            <p:nvPr/>
          </p:nvSpPr>
          <p:spPr>
            <a:xfrm>
              <a:off x="0" y="2541070"/>
              <a:ext cx="5337975" cy="5933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4769" tIns="64769" rIns="64769" bIns="64769" numCol="1" anchor="t">
              <a:spAutoFit/>
            </a:bodyPr>
            <a:lstStyle/>
            <a:p>
              <a:pPr defTabSz="755650">
                <a:lnSpc>
                  <a:spcPct val="90000"/>
                </a:lnSpc>
                <a:spcBef>
                  <a:spcPts val="700"/>
                </a:spcBef>
                <a:defRPr sz="1700"/>
              </a:pPr>
              <a:r>
                <a:t>It gives you </a:t>
              </a:r>
              <a:r>
                <a:rPr b="1"/>
                <a:t>freedom</a:t>
              </a:r>
              <a:r>
                <a:t> to process, analyze and plot your data as you want</a:t>
              </a:r>
            </a:p>
          </p:txBody>
        </p:sp>
        <p:sp>
          <p:nvSpPr>
            <p:cNvPr id="292" name="Line"/>
            <p:cNvSpPr/>
            <p:nvPr/>
          </p:nvSpPr>
          <p:spPr>
            <a:xfrm>
              <a:off x="0" y="3176338"/>
              <a:ext cx="5337976" cy="1"/>
            </a:xfrm>
            <a:prstGeom prst="line">
              <a:avLst/>
            </a:prstGeom>
            <a:solidFill>
              <a:srgbClr val="B68D88"/>
            </a:solidFill>
            <a:ln w="12700" cap="flat">
              <a:solidFill>
                <a:srgbClr val="B68D88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3" name="It will help you demystify bioinformatics"/>
            <p:cNvSpPr txBox="1"/>
            <p:nvPr/>
          </p:nvSpPr>
          <p:spPr>
            <a:xfrm>
              <a:off x="0" y="3176338"/>
              <a:ext cx="5337975" cy="348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4769" tIns="64769" rIns="64769" bIns="64769" numCol="1" anchor="t">
              <a:spAutoFit/>
            </a:bodyPr>
            <a:lstStyle/>
            <a:p>
              <a:pPr defTabSz="755650">
                <a:lnSpc>
                  <a:spcPct val="90000"/>
                </a:lnSpc>
                <a:spcBef>
                  <a:spcPts val="700"/>
                </a:spcBef>
                <a:defRPr sz="1700"/>
              </a:pPr>
              <a:r>
                <a:t>It will help you </a:t>
              </a:r>
              <a:r>
                <a:rPr b="1"/>
                <a:t>demystify</a:t>
              </a:r>
              <a:r>
                <a:t> bioinformatics</a:t>
              </a:r>
            </a:p>
          </p:txBody>
        </p:sp>
        <p:sp>
          <p:nvSpPr>
            <p:cNvPr id="294" name="Line"/>
            <p:cNvSpPr/>
            <p:nvPr/>
          </p:nvSpPr>
          <p:spPr>
            <a:xfrm>
              <a:off x="0" y="3811604"/>
              <a:ext cx="5337976" cy="1"/>
            </a:xfrm>
            <a:prstGeom prst="line">
              <a:avLst/>
            </a:prstGeom>
            <a:solidFill>
              <a:srgbClr val="AD9897"/>
            </a:solidFill>
            <a:ln w="12700" cap="flat">
              <a:solidFill>
                <a:srgbClr val="AD989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5" name="It will facilitate communication with bioinformaticians"/>
            <p:cNvSpPr txBox="1"/>
            <p:nvPr/>
          </p:nvSpPr>
          <p:spPr>
            <a:xfrm>
              <a:off x="0" y="3811604"/>
              <a:ext cx="5337975" cy="348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4769" tIns="64769" rIns="64769" bIns="64769" numCol="1" anchor="t">
              <a:spAutoFit/>
            </a:bodyPr>
            <a:lstStyle/>
            <a:p>
              <a:pPr defTabSz="755650">
                <a:lnSpc>
                  <a:spcPct val="90000"/>
                </a:lnSpc>
                <a:spcBef>
                  <a:spcPts val="700"/>
                </a:spcBef>
                <a:defRPr sz="1700"/>
              </a:pPr>
              <a:r>
                <a:t>It will facilitate </a:t>
              </a:r>
              <a:r>
                <a:rPr b="1"/>
                <a:t>communication</a:t>
              </a:r>
              <a:r>
                <a:t> with bioinformaticians </a:t>
              </a:r>
            </a:p>
          </p:txBody>
        </p:sp>
        <p:sp>
          <p:nvSpPr>
            <p:cNvPr id="296" name="Line"/>
            <p:cNvSpPr/>
            <p:nvPr/>
          </p:nvSpPr>
          <p:spPr>
            <a:xfrm>
              <a:off x="0" y="4446873"/>
              <a:ext cx="5337976" cy="1"/>
            </a:xfrm>
            <a:prstGeom prst="line">
              <a:avLst/>
            </a:prstGeom>
            <a:solidFill>
              <a:schemeClr val="accent3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7" name="It will improve your CV"/>
            <p:cNvSpPr txBox="1"/>
            <p:nvPr/>
          </p:nvSpPr>
          <p:spPr>
            <a:xfrm>
              <a:off x="0" y="4446873"/>
              <a:ext cx="5337975" cy="348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4769" tIns="64769" rIns="64769" bIns="64769" numCol="1" anchor="t">
              <a:spAutoFit/>
            </a:bodyPr>
            <a:lstStyle/>
            <a:p>
              <a:pPr defTabSz="755650">
                <a:lnSpc>
                  <a:spcPct val="90000"/>
                </a:lnSpc>
                <a:spcBef>
                  <a:spcPts val="700"/>
                </a:spcBef>
                <a:defRPr sz="1700"/>
              </a:pPr>
              <a:r>
                <a:t>It will </a:t>
              </a:r>
              <a:r>
                <a:rPr b="1"/>
                <a:t>improve</a:t>
              </a:r>
              <a:r>
                <a:t> your </a:t>
              </a:r>
              <a:r>
                <a:rPr b="1"/>
                <a:t>CV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134"/>
          <p:cNvSpPr/>
          <p:nvPr/>
        </p:nvSpPr>
        <p:spPr>
          <a:xfrm>
            <a:off x="1524" y="0"/>
            <a:ext cx="12190477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0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0" r="6129" b="1"/>
          <a:stretch>
            <a:fillRect/>
          </a:stretch>
        </p:blipFill>
        <p:spPr>
          <a:xfrm>
            <a:off x="7364617" y="501843"/>
            <a:ext cx="4260815" cy="2859548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Freeform: Shape 136"/>
          <p:cNvSpPr/>
          <p:nvPr/>
        </p:nvSpPr>
        <p:spPr>
          <a:xfrm flipV="1">
            <a:off x="1" y="-1"/>
            <a:ext cx="7539896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2501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3" name="Freeform: Shape 138"/>
          <p:cNvSpPr/>
          <p:nvPr/>
        </p:nvSpPr>
        <p:spPr>
          <a:xfrm flipV="1">
            <a:off x="0" y="-1"/>
            <a:ext cx="7092986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1928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4" name="Title 1"/>
          <p:cNvSpPr txBox="1"/>
          <p:nvPr>
            <p:ph type="title"/>
          </p:nvPr>
        </p:nvSpPr>
        <p:spPr>
          <a:xfrm>
            <a:off x="838198" y="365125"/>
            <a:ext cx="5529945" cy="1325563"/>
          </a:xfrm>
          <a:prstGeom prst="rect">
            <a:avLst/>
          </a:prstGeom>
        </p:spPr>
        <p:txBody>
          <a:bodyPr/>
          <a:lstStyle/>
          <a:p>
            <a:pPr/>
            <a:r>
              <a:t>Why Python?</a:t>
            </a:r>
          </a:p>
        </p:txBody>
      </p:sp>
      <p:sp>
        <p:nvSpPr>
          <p:cNvPr id="305" name="Content Placeholder 2"/>
          <p:cNvSpPr txBox="1"/>
          <p:nvPr>
            <p:ph type="body" sz="quarter" idx="1"/>
          </p:nvPr>
        </p:nvSpPr>
        <p:spPr>
          <a:xfrm>
            <a:off x="838199" y="1825624"/>
            <a:ext cx="4128170" cy="3399520"/>
          </a:xfrm>
          <a:prstGeom prst="rect">
            <a:avLst/>
          </a:prstGeom>
        </p:spPr>
        <p:txBody>
          <a:bodyPr/>
          <a:lstStyle/>
          <a:p>
            <a:pPr marL="221742" indent="-221742" defTabSz="886968">
              <a:spcBef>
                <a:spcPts val="900"/>
              </a:spcBef>
              <a:defRPr sz="1940">
                <a:latin typeface="ps commons"/>
                <a:ea typeface="ps commons"/>
                <a:cs typeface="ps commons"/>
                <a:sym typeface="ps commons"/>
              </a:defRPr>
            </a:pPr>
            <a:r>
              <a:t>Python is </a:t>
            </a:r>
            <a:r>
              <a:rPr b="1"/>
              <a:t>easy to use</a:t>
            </a:r>
            <a:r>
              <a:t>, </a:t>
            </a:r>
            <a:r>
              <a:rPr b="1"/>
              <a:t>powerful</a:t>
            </a:r>
            <a:r>
              <a:t>, and </a:t>
            </a:r>
            <a:r>
              <a:rPr b="1"/>
              <a:t>versatile</a:t>
            </a:r>
          </a:p>
          <a:p>
            <a:pPr marL="221742" indent="-221742" defTabSz="886968">
              <a:spcBef>
                <a:spcPts val="900"/>
              </a:spcBef>
              <a:defRPr sz="1940">
                <a:latin typeface="ps commons"/>
                <a:ea typeface="ps commons"/>
                <a:cs typeface="ps commons"/>
                <a:sym typeface="ps commons"/>
              </a:defRPr>
            </a:pPr>
            <a:r>
              <a:t>A great choice for </a:t>
            </a:r>
            <a:r>
              <a:rPr b="1"/>
              <a:t>beginners</a:t>
            </a:r>
            <a:r>
              <a:t> and </a:t>
            </a:r>
            <a:r>
              <a:rPr b="1"/>
              <a:t>experts</a:t>
            </a:r>
            <a:r>
              <a:t> alike</a:t>
            </a:r>
          </a:p>
          <a:p>
            <a:pPr marL="221742" indent="-221742" defTabSz="886968">
              <a:spcBef>
                <a:spcPts val="900"/>
              </a:spcBef>
              <a:defRPr sz="1940">
                <a:latin typeface="ps commons"/>
                <a:ea typeface="ps commons"/>
                <a:cs typeface="ps commons"/>
                <a:sym typeface="ps commons"/>
              </a:defRPr>
            </a:pPr>
            <a:r>
              <a:t>Python’s readability makes it a great </a:t>
            </a:r>
            <a:r>
              <a:rPr b="1"/>
              <a:t>first programming language</a:t>
            </a:r>
            <a:endParaRPr b="1"/>
          </a:p>
          <a:p>
            <a:pPr marL="221742" indent="-221742" defTabSz="886968">
              <a:spcBef>
                <a:spcPts val="900"/>
              </a:spcBef>
              <a:defRPr sz="1940">
                <a:latin typeface="ps commons"/>
                <a:ea typeface="ps commons"/>
                <a:cs typeface="ps commons"/>
                <a:sym typeface="ps commons"/>
              </a:defRPr>
            </a:pPr>
            <a:r>
              <a:t>It has a </a:t>
            </a:r>
            <a:r>
              <a:rPr b="1"/>
              <a:t>huge community behind </a:t>
            </a:r>
            <a:r>
              <a:t>developing useful libraries in many different fields (i.e biology, imaging, etc.)</a:t>
            </a:r>
          </a:p>
        </p:txBody>
      </p:sp>
      <p:pic>
        <p:nvPicPr>
          <p:cNvPr id="30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28526" y="3790312"/>
            <a:ext cx="4532998" cy="3023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Freeform: Shape 80"/>
          <p:cNvSpPr/>
          <p:nvPr/>
        </p:nvSpPr>
        <p:spPr>
          <a:xfrm flipV="1">
            <a:off x="-4" y="-478"/>
            <a:ext cx="637816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9" name="Freeform: Shape 82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0" name="Basic concepts"/>
          <p:cNvSpPr txBox="1"/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Basic concepts</a:t>
            </a:r>
          </a:p>
        </p:txBody>
      </p:sp>
      <p:grpSp>
        <p:nvGrpSpPr>
          <p:cNvPr id="331" name="What’s programming?…"/>
          <p:cNvGrpSpPr/>
          <p:nvPr/>
        </p:nvGrpSpPr>
        <p:grpSpPr>
          <a:xfrm>
            <a:off x="6143707" y="1575454"/>
            <a:ext cx="5337976" cy="4206601"/>
            <a:chOff x="0" y="0"/>
            <a:chExt cx="5337974" cy="4206600"/>
          </a:xfrm>
        </p:grpSpPr>
        <p:sp>
          <p:nvSpPr>
            <p:cNvPr id="311" name="Rectangle"/>
            <p:cNvSpPr/>
            <p:nvPr/>
          </p:nvSpPr>
          <p:spPr>
            <a:xfrm>
              <a:off x="0" y="280440"/>
              <a:ext cx="5337975" cy="478800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14" name="Group"/>
            <p:cNvGrpSpPr/>
            <p:nvPr/>
          </p:nvGrpSpPr>
          <p:grpSpPr>
            <a:xfrm>
              <a:off x="266897" y="0"/>
              <a:ext cx="3736583" cy="560881"/>
              <a:chOff x="0" y="0"/>
              <a:chExt cx="3736582" cy="560880"/>
            </a:xfrm>
          </p:grpSpPr>
          <p:sp>
            <p:nvSpPr>
              <p:cNvPr id="312" name="Rounded Rectangle"/>
              <p:cNvSpPr/>
              <p:nvPr/>
            </p:nvSpPr>
            <p:spPr>
              <a:xfrm>
                <a:off x="0" y="0"/>
                <a:ext cx="3736583" cy="560881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3" name="What’s programming?"/>
              <p:cNvSpPr txBox="1"/>
              <p:nvPr/>
            </p:nvSpPr>
            <p:spPr>
              <a:xfrm>
                <a:off x="168613" y="161017"/>
                <a:ext cx="3399356" cy="2388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What’s programming?</a:t>
                </a:r>
              </a:p>
            </p:txBody>
          </p:sp>
        </p:grpSp>
        <p:sp>
          <p:nvSpPr>
            <p:cNvPr id="315" name="Rectangle"/>
            <p:cNvSpPr/>
            <p:nvPr/>
          </p:nvSpPr>
          <p:spPr>
            <a:xfrm>
              <a:off x="0" y="1142279"/>
              <a:ext cx="5337975" cy="478801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0" cap="flat">
              <a:solidFill>
                <a:srgbClr val="D87A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18" name="Group"/>
            <p:cNvGrpSpPr/>
            <p:nvPr/>
          </p:nvGrpSpPr>
          <p:grpSpPr>
            <a:xfrm>
              <a:off x="266897" y="861840"/>
              <a:ext cx="3736583" cy="560881"/>
              <a:chOff x="0" y="0"/>
              <a:chExt cx="3736582" cy="560880"/>
            </a:xfrm>
          </p:grpSpPr>
          <p:sp>
            <p:nvSpPr>
              <p:cNvPr id="316" name="Rounded Rectangle"/>
              <p:cNvSpPr/>
              <p:nvPr/>
            </p:nvSpPr>
            <p:spPr>
              <a:xfrm>
                <a:off x="0" y="0"/>
                <a:ext cx="3736583" cy="560881"/>
              </a:xfrm>
              <a:prstGeom prst="roundRect">
                <a:avLst>
                  <a:gd name="adj" fmla="val 16667"/>
                </a:avLst>
              </a:prstGeom>
              <a:solidFill>
                <a:srgbClr val="D87A5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7" name="Variables, Functions"/>
              <p:cNvSpPr txBox="1"/>
              <p:nvPr/>
            </p:nvSpPr>
            <p:spPr>
              <a:xfrm>
                <a:off x="168613" y="161017"/>
                <a:ext cx="3399356" cy="2388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Variables, Functions</a:t>
                </a:r>
              </a:p>
            </p:txBody>
          </p:sp>
        </p:grpSp>
        <p:sp>
          <p:nvSpPr>
            <p:cNvPr id="319" name="Rectangle"/>
            <p:cNvSpPr/>
            <p:nvPr/>
          </p:nvSpPr>
          <p:spPr>
            <a:xfrm>
              <a:off x="0" y="2004119"/>
              <a:ext cx="5337975" cy="478801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0" cap="flat">
              <a:solidFill>
                <a:srgbClr val="C4817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22" name="Group"/>
            <p:cNvGrpSpPr/>
            <p:nvPr/>
          </p:nvGrpSpPr>
          <p:grpSpPr>
            <a:xfrm>
              <a:off x="266897" y="1723680"/>
              <a:ext cx="3736583" cy="560881"/>
              <a:chOff x="0" y="0"/>
              <a:chExt cx="3736582" cy="560880"/>
            </a:xfrm>
          </p:grpSpPr>
          <p:sp>
            <p:nvSpPr>
              <p:cNvPr id="320" name="Rounded Rectangle"/>
              <p:cNvSpPr/>
              <p:nvPr/>
            </p:nvSpPr>
            <p:spPr>
              <a:xfrm>
                <a:off x="0" y="0"/>
                <a:ext cx="3736583" cy="560881"/>
              </a:xfrm>
              <a:prstGeom prst="roundRect">
                <a:avLst>
                  <a:gd name="adj" fmla="val 16667"/>
                </a:avLst>
              </a:prstGeom>
              <a:solidFill>
                <a:srgbClr val="C48170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1" name="How do you approach a problem?"/>
              <p:cNvSpPr txBox="1"/>
              <p:nvPr/>
            </p:nvSpPr>
            <p:spPr>
              <a:xfrm>
                <a:off x="168613" y="161017"/>
                <a:ext cx="3399356" cy="2388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How do you approach a problem?</a:t>
                </a:r>
              </a:p>
            </p:txBody>
          </p:sp>
        </p:grpSp>
        <p:sp>
          <p:nvSpPr>
            <p:cNvPr id="323" name="Rectangle"/>
            <p:cNvSpPr/>
            <p:nvPr/>
          </p:nvSpPr>
          <p:spPr>
            <a:xfrm>
              <a:off x="0" y="2865960"/>
              <a:ext cx="5337975" cy="478801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0" cap="flat">
              <a:solidFill>
                <a:srgbClr val="B4908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26" name="Group"/>
            <p:cNvGrpSpPr/>
            <p:nvPr/>
          </p:nvGrpSpPr>
          <p:grpSpPr>
            <a:xfrm>
              <a:off x="266897" y="2585520"/>
              <a:ext cx="3736583" cy="560881"/>
              <a:chOff x="0" y="0"/>
              <a:chExt cx="3736582" cy="560880"/>
            </a:xfrm>
          </p:grpSpPr>
          <p:sp>
            <p:nvSpPr>
              <p:cNvPr id="324" name="Rounded Rectangle"/>
              <p:cNvSpPr/>
              <p:nvPr/>
            </p:nvSpPr>
            <p:spPr>
              <a:xfrm>
                <a:off x="0" y="0"/>
                <a:ext cx="3736583" cy="560881"/>
              </a:xfrm>
              <a:prstGeom prst="roundRect">
                <a:avLst>
                  <a:gd name="adj" fmla="val 16667"/>
                </a:avLst>
              </a:prstGeom>
              <a:solidFill>
                <a:srgbClr val="B4908B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5" name="Car example"/>
              <p:cNvSpPr txBox="1"/>
              <p:nvPr/>
            </p:nvSpPr>
            <p:spPr>
              <a:xfrm>
                <a:off x="168613" y="161017"/>
                <a:ext cx="3399356" cy="2388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Car example</a:t>
                </a:r>
              </a:p>
            </p:txBody>
          </p:sp>
        </p:grpSp>
        <p:sp>
          <p:nvSpPr>
            <p:cNvPr id="327" name="Rectangle"/>
            <p:cNvSpPr/>
            <p:nvPr/>
          </p:nvSpPr>
          <p:spPr>
            <a:xfrm>
              <a:off x="0" y="3727800"/>
              <a:ext cx="5337975" cy="478801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30" name="Group"/>
            <p:cNvGrpSpPr/>
            <p:nvPr/>
          </p:nvGrpSpPr>
          <p:grpSpPr>
            <a:xfrm>
              <a:off x="266897" y="3447359"/>
              <a:ext cx="3736583" cy="560881"/>
              <a:chOff x="0" y="0"/>
              <a:chExt cx="3736582" cy="560880"/>
            </a:xfrm>
          </p:grpSpPr>
          <p:sp>
            <p:nvSpPr>
              <p:cNvPr id="328" name="Rounded Rectangle"/>
              <p:cNvSpPr/>
              <p:nvPr/>
            </p:nvSpPr>
            <p:spPr>
              <a:xfrm>
                <a:off x="0" y="0"/>
                <a:ext cx="3736583" cy="560881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9" name="Class, Object, attribute, functions"/>
              <p:cNvSpPr txBox="1"/>
              <p:nvPr/>
            </p:nvSpPr>
            <p:spPr>
              <a:xfrm>
                <a:off x="168613" y="161017"/>
                <a:ext cx="3399356" cy="2388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Class, Object, attribute, functions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3581" t="0" r="20191" b="0"/>
          <a:stretch>
            <a:fillRect/>
          </a:stretch>
        </p:blipFill>
        <p:spPr>
          <a:xfrm>
            <a:off x="4117520" y="9"/>
            <a:ext cx="8074481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Freeform: Shape 83"/>
          <p:cNvSpPr/>
          <p:nvPr/>
        </p:nvSpPr>
        <p:spPr>
          <a:xfrm flipV="1">
            <a:off x="-1" y="-478"/>
            <a:ext cx="7859802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1196" y="21600"/>
                </a:lnTo>
                <a:lnTo>
                  <a:pt x="1197" y="21598"/>
                </a:lnTo>
                <a:lnTo>
                  <a:pt x="0" y="21598"/>
                </a:lnTo>
                <a:lnTo>
                  <a:pt x="0" y="0"/>
                </a:lnTo>
                <a:lnTo>
                  <a:pt x="12871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5" name="Freeform: Shape 85"/>
          <p:cNvSpPr/>
          <p:nvPr/>
        </p:nvSpPr>
        <p:spPr>
          <a:xfrm flipV="1">
            <a:off x="-1" y="-478"/>
            <a:ext cx="7431175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19" y="21600"/>
                </a:lnTo>
                <a:lnTo>
                  <a:pt x="20" y="21598"/>
                </a:lnTo>
                <a:lnTo>
                  <a:pt x="0" y="21598"/>
                </a:lnTo>
                <a:lnTo>
                  <a:pt x="0" y="0"/>
                </a:lnTo>
                <a:lnTo>
                  <a:pt x="12367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6" name="Basic concepts: What’s programming"/>
          <p:cNvSpPr txBox="1"/>
          <p:nvPr>
            <p:ph type="title"/>
          </p:nvPr>
        </p:nvSpPr>
        <p:spPr>
          <a:xfrm>
            <a:off x="804672" y="365125"/>
            <a:ext cx="5266155" cy="1325563"/>
          </a:xfrm>
          <a:prstGeom prst="rect">
            <a:avLst/>
          </a:prstGeom>
        </p:spPr>
        <p:txBody>
          <a:bodyPr/>
          <a:lstStyle/>
          <a:p>
            <a:pPr/>
            <a:r>
              <a:t>What’s programming</a:t>
            </a:r>
          </a:p>
        </p:txBody>
      </p:sp>
      <p:sp>
        <p:nvSpPr>
          <p:cNvPr id="337" name="Programming is a way of communicating with a device: computer, cellphone, …, machine of any kind…"/>
          <p:cNvSpPr txBox="1"/>
          <p:nvPr>
            <p:ph type="body" sz="quarter" idx="1"/>
          </p:nvPr>
        </p:nvSpPr>
        <p:spPr>
          <a:xfrm>
            <a:off x="804672" y="2022600"/>
            <a:ext cx="3941499" cy="4154363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Programming is a way of </a:t>
            </a:r>
            <a:r>
              <a:rPr b="1"/>
              <a:t>communicating</a:t>
            </a:r>
            <a:r>
              <a:t> with a device: computer, cellphone, …, machine of any kind</a:t>
            </a:r>
          </a:p>
          <a:p>
            <a:pPr>
              <a:defRPr sz="2000"/>
            </a:pPr>
            <a:r>
              <a:t>This communication is possible if you speak a </a:t>
            </a:r>
            <a:r>
              <a:rPr b="1"/>
              <a:t>language</a:t>
            </a:r>
            <a:r>
              <a:t> that the machine understands</a:t>
            </a:r>
          </a:p>
          <a:p>
            <a:pPr>
              <a:defRPr sz="2000"/>
            </a:pPr>
            <a:r>
              <a:t>Programming is </a:t>
            </a:r>
            <a:r>
              <a:rPr b="1"/>
              <a:t>not difficult</a:t>
            </a:r>
            <a:r>
              <a:t>, mastering it might be a bit more </a:t>
            </a:r>
            <a:r>
              <a:rPr b="1"/>
              <a:t>challenging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Freeform: Shape 80"/>
          <p:cNvSpPr/>
          <p:nvPr/>
        </p:nvSpPr>
        <p:spPr>
          <a:xfrm flipV="1">
            <a:off x="-4" y="-478"/>
            <a:ext cx="637816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0" name="Freeform: Shape 82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1" name="Basic concepts"/>
          <p:cNvSpPr txBox="1"/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Variables</a:t>
            </a:r>
          </a:p>
        </p:txBody>
      </p:sp>
      <p:sp>
        <p:nvSpPr>
          <p:cNvPr id="342" name="Variable is the way of storing values that you want to use later…"/>
          <p:cNvSpPr txBox="1"/>
          <p:nvPr>
            <p:ph type="body" sz="quarter" idx="1"/>
          </p:nvPr>
        </p:nvSpPr>
        <p:spPr>
          <a:xfrm>
            <a:off x="6288928" y="2835996"/>
            <a:ext cx="5135294" cy="2796764"/>
          </a:xfrm>
          <a:prstGeom prst="rect">
            <a:avLst/>
          </a:prstGeom>
        </p:spPr>
        <p:txBody>
          <a:bodyPr anchor="ctr"/>
          <a:lstStyle/>
          <a:p>
            <a:pPr marL="0" indent="0" defTabSz="539495">
              <a:spcBef>
                <a:spcPts val="500"/>
              </a:spcBef>
              <a:buSzTx/>
              <a:buNone/>
              <a:defRPr b="1" sz="1062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Variable</a:t>
            </a:r>
            <a:r>
              <a:rPr b="0"/>
              <a:t> is a way of </a:t>
            </a:r>
            <a:r>
              <a:t>storing values</a:t>
            </a:r>
            <a:r>
              <a:rPr b="0"/>
              <a:t> that you want to use later</a:t>
            </a:r>
            <a:endParaRPr b="0"/>
          </a:p>
          <a:p>
            <a:pPr marL="134873" indent="-134873" defTabSz="539495">
              <a:spcBef>
                <a:spcPts val="500"/>
              </a:spcBef>
              <a:defRPr sz="1062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</a:p>
          <a:p>
            <a:pPr marL="134873" indent="-134873" defTabSz="539495">
              <a:spcBef>
                <a:spcPts val="500"/>
              </a:spcBef>
              <a:defRPr sz="1062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To define variables, we use </a:t>
            </a:r>
            <a:r>
              <a:rPr b="1"/>
              <a:t>name</a:t>
            </a:r>
            <a:r>
              <a:t> of variable and </a:t>
            </a:r>
            <a:r>
              <a:rPr b="1"/>
              <a:t>‘=‘</a:t>
            </a:r>
            <a:r>
              <a:t> to assign values:</a:t>
            </a:r>
          </a:p>
          <a:p>
            <a:pPr marL="0" indent="0" defTabSz="539495">
              <a:spcBef>
                <a:spcPts val="500"/>
              </a:spcBef>
              <a:buSzTx/>
              <a:buNone/>
              <a:defRPr i="1" sz="1062">
                <a:solidFill>
                  <a:srgbClr val="767171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my_first_variable = 3</a:t>
            </a:r>
          </a:p>
          <a:p>
            <a:pPr marL="134873" indent="-134873" defTabSz="539495">
              <a:spcBef>
                <a:spcPts val="500"/>
              </a:spcBef>
              <a:defRPr sz="1062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</a:p>
          <a:p>
            <a:pPr marL="134873" indent="-134873" defTabSz="539495">
              <a:spcBef>
                <a:spcPts val="500"/>
              </a:spcBef>
              <a:defRPr sz="1062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Variables can have </a:t>
            </a:r>
            <a:r>
              <a:rPr b="1"/>
              <a:t>different types</a:t>
            </a:r>
            <a:r>
              <a:t>:</a:t>
            </a:r>
          </a:p>
          <a:p>
            <a:pPr marL="0" indent="0" defTabSz="539495">
              <a:spcBef>
                <a:spcPts val="500"/>
              </a:spcBef>
              <a:buSzTx/>
              <a:buNone/>
              <a:defRPr i="1" sz="1062">
                <a:solidFill>
                  <a:srgbClr val="767171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my_first_variable = 3  # integer</a:t>
            </a:r>
          </a:p>
          <a:p>
            <a:pPr marL="0" indent="0" defTabSz="539495">
              <a:spcBef>
                <a:spcPts val="500"/>
              </a:spcBef>
              <a:buSzTx/>
              <a:buNone/>
              <a:defRPr i="1" sz="1062">
                <a:solidFill>
                  <a:srgbClr val="767171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my_second_variable = “This is my second variable”   # string</a:t>
            </a:r>
          </a:p>
          <a:p>
            <a:pPr marL="0" indent="0" defTabSz="539495">
              <a:spcBef>
                <a:spcPts val="500"/>
              </a:spcBef>
              <a:buSzTx/>
              <a:buNone/>
              <a:defRPr i="1" sz="1062">
                <a:solidFill>
                  <a:srgbClr val="767171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my_third_variable = 3.0   # float</a:t>
            </a:r>
          </a:p>
          <a:p>
            <a:pPr marL="0" indent="0" defTabSz="539495">
              <a:spcBef>
                <a:spcPts val="500"/>
              </a:spcBef>
              <a:buSzTx/>
              <a:buNone/>
              <a:defRPr sz="1062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</a:p>
          <a:p>
            <a:pPr marL="0" indent="0" defTabSz="539495">
              <a:spcBef>
                <a:spcPts val="500"/>
              </a:spcBef>
              <a:buSzTx/>
              <a:buNone/>
              <a:defRPr sz="1062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</a:p>
          <a:p>
            <a:pPr marL="0" indent="0" defTabSz="539495">
              <a:spcBef>
                <a:spcPts val="500"/>
              </a:spcBef>
              <a:buSzTx/>
              <a:buNone/>
              <a:defRPr sz="1062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</a:p>
        </p:txBody>
      </p:sp>
      <p:sp>
        <p:nvSpPr>
          <p:cNvPr id="343" name="TextBox 1"/>
          <p:cNvSpPr txBox="1"/>
          <p:nvPr/>
        </p:nvSpPr>
        <p:spPr>
          <a:xfrm>
            <a:off x="478099" y="2772531"/>
            <a:ext cx="3026704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i="1" sz="2400">
                <a:solidFill>
                  <a:srgbClr val="FFFFFF"/>
                </a:solidFill>
              </a:defRPr>
            </a:lvl1pPr>
          </a:lstStyle>
          <a:p>
            <a:pPr/>
            <a:r>
              <a:t>variable_name = value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Freeform: Shape 80"/>
          <p:cNvSpPr/>
          <p:nvPr/>
        </p:nvSpPr>
        <p:spPr>
          <a:xfrm flipV="1">
            <a:off x="-4" y="-478"/>
            <a:ext cx="637816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6" name="Freeform: Shape 82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7" name="Basic concepts"/>
          <p:cNvSpPr txBox="1"/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Functions</a:t>
            </a:r>
          </a:p>
        </p:txBody>
      </p:sp>
      <p:sp>
        <p:nvSpPr>
          <p:cNvPr id="348" name="Variable is the way of storing values that you want to use later…"/>
          <p:cNvSpPr txBox="1"/>
          <p:nvPr>
            <p:ph type="body" sz="quarter" idx="1"/>
          </p:nvPr>
        </p:nvSpPr>
        <p:spPr>
          <a:xfrm>
            <a:off x="6288928" y="1978985"/>
            <a:ext cx="5135294" cy="2796764"/>
          </a:xfrm>
          <a:prstGeom prst="rect">
            <a:avLst/>
          </a:prstGeom>
        </p:spPr>
        <p:txBody>
          <a:bodyPr anchor="ctr"/>
          <a:lstStyle/>
          <a:p>
            <a:pPr marL="0" indent="0" defTabSz="576072">
              <a:spcBef>
                <a:spcPts val="600"/>
              </a:spcBef>
              <a:buSzTx/>
              <a:buNone/>
              <a:defRPr b="1" sz="1134">
                <a:solidFill>
                  <a:srgbClr val="222222"/>
                </a:solidFill>
              </a:defRPr>
            </a:pPr>
            <a:r>
              <a:t>Function</a:t>
            </a:r>
            <a:r>
              <a:rPr b="0"/>
              <a:t> is the way to </a:t>
            </a:r>
            <a:r>
              <a:t>define actions</a:t>
            </a:r>
            <a:r>
              <a:rPr b="0"/>
              <a:t>, i.e sum, print on the screen. </a:t>
            </a:r>
            <a:endParaRPr b="0"/>
          </a:p>
          <a:p>
            <a:pPr marL="0" indent="0" defTabSz="576072">
              <a:spcBef>
                <a:spcPts val="600"/>
              </a:spcBef>
              <a:buSzTx/>
              <a:buNone/>
              <a:defRPr sz="1134">
                <a:solidFill>
                  <a:srgbClr val="222222"/>
                </a:solidFill>
              </a:defRPr>
            </a:pPr>
            <a:r>
              <a:t>To define functions, we use the </a:t>
            </a:r>
            <a:r>
              <a:rPr b="1"/>
              <a:t>reserved word def</a:t>
            </a:r>
            <a:r>
              <a:t>: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i="1" sz="1134">
                <a:solidFill>
                  <a:srgbClr val="767171"/>
                </a:solidFill>
              </a:defRPr>
            </a:pPr>
            <a:r>
              <a:t>def sum_two_numbers(a, b):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i="1" sz="1134">
                <a:solidFill>
                  <a:srgbClr val="767171"/>
                </a:solidFill>
              </a:defRPr>
            </a:pPr>
            <a:r>
              <a:t>           return a + b</a:t>
            </a:r>
            <a:endParaRPr>
              <a:solidFill>
                <a:srgbClr val="222222"/>
              </a:solidFill>
            </a:endParaRPr>
          </a:p>
          <a:p>
            <a:pPr marL="0" indent="0" defTabSz="576072">
              <a:spcBef>
                <a:spcPts val="600"/>
              </a:spcBef>
              <a:buSzTx/>
              <a:buNone/>
              <a:defRPr i="1" sz="1134">
                <a:solidFill>
                  <a:srgbClr val="767171"/>
                </a:solidFill>
              </a:defRPr>
            </a:pPr>
            <a:r>
              <a:t>def say_hi():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i="1" sz="1134">
                <a:solidFill>
                  <a:srgbClr val="767171"/>
                </a:solidFill>
              </a:defRPr>
            </a:pPr>
            <a:r>
              <a:t>          print(“Hi”)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sz="1134">
                <a:solidFill>
                  <a:srgbClr val="222222"/>
                </a:solidFill>
              </a:defRPr>
            </a:pPr>
            <a:r>
              <a:t>Functions can be </a:t>
            </a:r>
            <a:r>
              <a:rPr b="1"/>
              <a:t>called</a:t>
            </a:r>
            <a:r>
              <a:t> by their </a:t>
            </a:r>
            <a:r>
              <a:rPr b="1"/>
              <a:t>name</a:t>
            </a:r>
            <a:r>
              <a:t> and specifying the </a:t>
            </a:r>
            <a:r>
              <a:rPr b="1"/>
              <a:t>parameters</a:t>
            </a:r>
            <a:r>
              <a:t>: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i="1" sz="1134">
                <a:solidFill>
                  <a:srgbClr val="767171"/>
                </a:solidFill>
              </a:defRPr>
            </a:pPr>
            <a:r>
              <a:t>sum_two_numbers(a=7, b=5)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i="1" sz="1134">
                <a:solidFill>
                  <a:srgbClr val="767171"/>
                </a:solidFill>
              </a:defRPr>
            </a:pPr>
            <a:r>
              <a:t>&gt; 12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i="1" sz="1134">
                <a:solidFill>
                  <a:srgbClr val="767171"/>
                </a:solidFill>
              </a:defRPr>
            </a:pPr>
            <a:r>
              <a:t>say_hi()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i="1" sz="1134">
                <a:solidFill>
                  <a:srgbClr val="767171"/>
                </a:solidFill>
              </a:defRPr>
            </a:pPr>
            <a:r>
              <a:t>&gt; Hi</a:t>
            </a:r>
          </a:p>
        </p:txBody>
      </p:sp>
      <p:sp>
        <p:nvSpPr>
          <p:cNvPr id="349" name="TextBox 1"/>
          <p:cNvSpPr txBox="1"/>
          <p:nvPr/>
        </p:nvSpPr>
        <p:spPr>
          <a:xfrm>
            <a:off x="126064" y="2772531"/>
            <a:ext cx="3979363" cy="3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i="1" sz="2000">
                <a:solidFill>
                  <a:srgbClr val="FFFFFF"/>
                </a:solidFill>
              </a:defRPr>
            </a:lvl1pPr>
          </a:lstStyle>
          <a:p>
            <a:pPr/>
            <a:r>
              <a:t>def function_name (parameters)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Freeform: Shape 80"/>
          <p:cNvSpPr/>
          <p:nvPr/>
        </p:nvSpPr>
        <p:spPr>
          <a:xfrm flipV="1">
            <a:off x="-4" y="-478"/>
            <a:ext cx="637816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2" name="Freeform: Shape 82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3" name="Basic concepts"/>
          <p:cNvSpPr txBox="1"/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Strategy for Programming</a:t>
            </a:r>
          </a:p>
        </p:txBody>
      </p:sp>
      <p:sp>
        <p:nvSpPr>
          <p:cNvPr id="354" name="TextBox 1"/>
          <p:cNvSpPr txBox="1"/>
          <p:nvPr/>
        </p:nvSpPr>
        <p:spPr>
          <a:xfrm>
            <a:off x="252320" y="2780183"/>
            <a:ext cx="3979363" cy="3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i="1" sz="2000">
                <a:solidFill>
                  <a:srgbClr val="FFFFFF"/>
                </a:solidFill>
              </a:defRPr>
            </a:lvl1pPr>
          </a:lstStyle>
          <a:p>
            <a:pPr/>
            <a:r>
              <a:t>Divide and conquer</a:t>
            </a:r>
          </a:p>
        </p:txBody>
      </p:sp>
      <p:grpSp>
        <p:nvGrpSpPr>
          <p:cNvPr id="374" name="Group 24"/>
          <p:cNvGrpSpPr/>
          <p:nvPr/>
        </p:nvGrpSpPr>
        <p:grpSpPr>
          <a:xfrm>
            <a:off x="5819137" y="1513539"/>
            <a:ext cx="6024175" cy="3830444"/>
            <a:chOff x="0" y="0"/>
            <a:chExt cx="6024174" cy="3830442"/>
          </a:xfrm>
        </p:grpSpPr>
        <p:grpSp>
          <p:nvGrpSpPr>
            <p:cNvPr id="357" name="subproblem"/>
            <p:cNvGrpSpPr/>
            <p:nvPr/>
          </p:nvGrpSpPr>
          <p:grpSpPr>
            <a:xfrm>
              <a:off x="4467727" y="1538539"/>
              <a:ext cx="1556448" cy="591329"/>
              <a:chOff x="0" y="0"/>
              <a:chExt cx="1556447" cy="591328"/>
            </a:xfrm>
          </p:grpSpPr>
          <p:sp>
            <p:nvSpPr>
              <p:cNvPr id="355" name="Rounded Rectangle"/>
              <p:cNvSpPr/>
              <p:nvPr/>
            </p:nvSpPr>
            <p:spPr>
              <a:xfrm>
                <a:off x="0" y="0"/>
                <a:ext cx="1556448" cy="591329"/>
              </a:xfrm>
              <a:prstGeom prst="roundRect">
                <a:avLst>
                  <a:gd name="adj" fmla="val 9391"/>
                </a:avLst>
              </a:prstGeom>
              <a:solidFill>
                <a:srgbClr val="3774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6" name="subproblem"/>
              <p:cNvSpPr txBox="1"/>
              <p:nvPr/>
            </p:nvSpPr>
            <p:spPr>
              <a:xfrm>
                <a:off x="16264" y="166666"/>
                <a:ext cx="1523919" cy="257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5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subproblem</a:t>
                </a:r>
              </a:p>
            </p:txBody>
          </p:sp>
        </p:grpSp>
        <p:sp>
          <p:nvSpPr>
            <p:cNvPr id="358" name="Line"/>
            <p:cNvSpPr/>
            <p:nvPr/>
          </p:nvSpPr>
          <p:spPr>
            <a:xfrm>
              <a:off x="3311979" y="817823"/>
              <a:ext cx="2012063" cy="72071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61" name="subproblem"/>
            <p:cNvGrpSpPr/>
            <p:nvPr/>
          </p:nvGrpSpPr>
          <p:grpSpPr>
            <a:xfrm>
              <a:off x="436915" y="1568748"/>
              <a:ext cx="1556447" cy="591329"/>
              <a:chOff x="0" y="0"/>
              <a:chExt cx="1556445" cy="591328"/>
            </a:xfrm>
          </p:grpSpPr>
          <p:sp>
            <p:nvSpPr>
              <p:cNvPr id="359" name="Rounded Rectangle"/>
              <p:cNvSpPr/>
              <p:nvPr/>
            </p:nvSpPr>
            <p:spPr>
              <a:xfrm>
                <a:off x="0" y="0"/>
                <a:ext cx="1556446" cy="591329"/>
              </a:xfrm>
              <a:prstGeom prst="roundRect">
                <a:avLst>
                  <a:gd name="adj" fmla="val 15000"/>
                </a:avLst>
              </a:prstGeom>
              <a:solidFill>
                <a:srgbClr val="CB7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0" name="subproblem"/>
              <p:cNvSpPr txBox="1"/>
              <p:nvPr/>
            </p:nvSpPr>
            <p:spPr>
              <a:xfrm>
                <a:off x="25978" y="166666"/>
                <a:ext cx="1504490" cy="257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5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subproblem</a:t>
                </a:r>
              </a:p>
            </p:txBody>
          </p:sp>
        </p:grpSp>
        <p:sp>
          <p:nvSpPr>
            <p:cNvPr id="362" name="Line"/>
            <p:cNvSpPr/>
            <p:nvPr/>
          </p:nvSpPr>
          <p:spPr>
            <a:xfrm flipH="1">
              <a:off x="1181828" y="835914"/>
              <a:ext cx="2160650" cy="72899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65" name="Problem"/>
            <p:cNvGrpSpPr/>
            <p:nvPr/>
          </p:nvGrpSpPr>
          <p:grpSpPr>
            <a:xfrm>
              <a:off x="2038153" y="0"/>
              <a:ext cx="2429575" cy="892970"/>
              <a:chOff x="0" y="0"/>
              <a:chExt cx="2429573" cy="892969"/>
            </a:xfrm>
          </p:grpSpPr>
          <p:sp>
            <p:nvSpPr>
              <p:cNvPr id="363" name="Rounded Rectangle"/>
              <p:cNvSpPr/>
              <p:nvPr/>
            </p:nvSpPr>
            <p:spPr>
              <a:xfrm>
                <a:off x="0" y="0"/>
                <a:ext cx="2429574" cy="892970"/>
              </a:xfrm>
              <a:prstGeom prst="roundRect">
                <a:avLst>
                  <a:gd name="adj" fmla="val 15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4" name="Problem"/>
              <p:cNvSpPr txBox="1"/>
              <p:nvPr/>
            </p:nvSpPr>
            <p:spPr>
              <a:xfrm>
                <a:off x="39230" y="317487"/>
                <a:ext cx="2351114" cy="257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5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Problem</a:t>
                </a:r>
              </a:p>
            </p:txBody>
          </p:sp>
        </p:grpSp>
        <p:grpSp>
          <p:nvGrpSpPr>
            <p:cNvPr id="368" name="subproblem"/>
            <p:cNvGrpSpPr/>
            <p:nvPr/>
          </p:nvGrpSpPr>
          <p:grpSpPr>
            <a:xfrm>
              <a:off x="2480954" y="1568748"/>
              <a:ext cx="1556444" cy="591329"/>
              <a:chOff x="0" y="0"/>
              <a:chExt cx="1556442" cy="591328"/>
            </a:xfrm>
          </p:grpSpPr>
          <p:sp>
            <p:nvSpPr>
              <p:cNvPr id="366" name="Rounded Rectangle"/>
              <p:cNvSpPr/>
              <p:nvPr/>
            </p:nvSpPr>
            <p:spPr>
              <a:xfrm>
                <a:off x="0" y="0"/>
                <a:ext cx="1556443" cy="591329"/>
              </a:xfrm>
              <a:prstGeom prst="roundRect">
                <a:avLst>
                  <a:gd name="adj" fmla="val 15000"/>
                </a:avLst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7" name="subproblem"/>
              <p:cNvSpPr txBox="1"/>
              <p:nvPr/>
            </p:nvSpPr>
            <p:spPr>
              <a:xfrm>
                <a:off x="25978" y="166666"/>
                <a:ext cx="1504487" cy="257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5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subproblem</a:t>
                </a:r>
              </a:p>
            </p:txBody>
          </p:sp>
        </p:grpSp>
        <p:sp>
          <p:nvSpPr>
            <p:cNvPr id="369" name="Line"/>
            <p:cNvSpPr/>
            <p:nvPr/>
          </p:nvSpPr>
          <p:spPr>
            <a:xfrm>
              <a:off x="3277860" y="923177"/>
              <a:ext cx="2" cy="61536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0" name="Rounded Rectangle"/>
            <p:cNvSpPr/>
            <p:nvPr/>
          </p:nvSpPr>
          <p:spPr>
            <a:xfrm>
              <a:off x="0" y="3135328"/>
              <a:ext cx="1000353" cy="695115"/>
            </a:xfrm>
            <a:prstGeom prst="roundRect">
              <a:avLst>
                <a:gd name="adj" fmla="val 15000"/>
              </a:avLst>
            </a:prstGeom>
            <a:solidFill>
              <a:srgbClr val="CB7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1" name="Rounded Rectangle"/>
            <p:cNvSpPr/>
            <p:nvPr/>
          </p:nvSpPr>
          <p:spPr>
            <a:xfrm>
              <a:off x="1095117" y="3135328"/>
              <a:ext cx="1000353" cy="695115"/>
            </a:xfrm>
            <a:prstGeom prst="roundRect">
              <a:avLst>
                <a:gd name="adj" fmla="val 15000"/>
              </a:avLst>
            </a:prstGeom>
            <a:solidFill>
              <a:srgbClr val="CB7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2" name="Line"/>
            <p:cNvSpPr/>
            <p:nvPr/>
          </p:nvSpPr>
          <p:spPr>
            <a:xfrm flipH="1">
              <a:off x="436914" y="2160076"/>
              <a:ext cx="742079" cy="99556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3" name="Line"/>
            <p:cNvSpPr/>
            <p:nvPr/>
          </p:nvSpPr>
          <p:spPr>
            <a:xfrm>
              <a:off x="1178993" y="2163912"/>
              <a:ext cx="414726" cy="9878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Freeform: Shape 80"/>
          <p:cNvSpPr/>
          <p:nvPr/>
        </p:nvSpPr>
        <p:spPr>
          <a:xfrm flipV="1">
            <a:off x="-4" y="-478"/>
            <a:ext cx="637816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7" name="Freeform: Shape 82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8" name="Basic concepts"/>
          <p:cNvSpPr txBox="1"/>
          <p:nvPr>
            <p:ph type="title"/>
          </p:nvPr>
        </p:nvSpPr>
        <p:spPr>
          <a:xfrm>
            <a:off x="725991" y="442761"/>
            <a:ext cx="3946159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The Car Problem</a:t>
            </a:r>
          </a:p>
        </p:txBody>
      </p:sp>
      <p:sp>
        <p:nvSpPr>
          <p:cNvPr id="379" name="TextBox 1"/>
          <p:cNvSpPr txBox="1"/>
          <p:nvPr/>
        </p:nvSpPr>
        <p:spPr>
          <a:xfrm>
            <a:off x="461326" y="2424227"/>
            <a:ext cx="3979363" cy="3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i="1" sz="2000">
                <a:solidFill>
                  <a:srgbClr val="FFFFFF"/>
                </a:solidFill>
              </a:defRPr>
            </a:lvl1pPr>
          </a:lstStyle>
          <a:p>
            <a:pPr/>
            <a:r>
              <a:t>Describe a car</a:t>
            </a:r>
          </a:p>
        </p:txBody>
      </p:sp>
      <p:grpSp>
        <p:nvGrpSpPr>
          <p:cNvPr id="399" name="Group 24"/>
          <p:cNvGrpSpPr/>
          <p:nvPr/>
        </p:nvGrpSpPr>
        <p:grpSpPr>
          <a:xfrm>
            <a:off x="524326" y="3602089"/>
            <a:ext cx="2780578" cy="1768018"/>
            <a:chOff x="0" y="0"/>
            <a:chExt cx="2780577" cy="1768016"/>
          </a:xfrm>
        </p:grpSpPr>
        <p:grpSp>
          <p:nvGrpSpPr>
            <p:cNvPr id="382" name="subproblem"/>
            <p:cNvGrpSpPr/>
            <p:nvPr/>
          </p:nvGrpSpPr>
          <p:grpSpPr>
            <a:xfrm>
              <a:off x="2062168" y="710143"/>
              <a:ext cx="718410" cy="272940"/>
              <a:chOff x="0" y="0"/>
              <a:chExt cx="718409" cy="272939"/>
            </a:xfrm>
          </p:grpSpPr>
          <p:sp>
            <p:nvSpPr>
              <p:cNvPr id="380" name="Rounded Rectangle"/>
              <p:cNvSpPr/>
              <p:nvPr/>
            </p:nvSpPr>
            <p:spPr>
              <a:xfrm>
                <a:off x="0" y="0"/>
                <a:ext cx="718410" cy="272940"/>
              </a:xfrm>
              <a:prstGeom prst="roundRect">
                <a:avLst>
                  <a:gd name="adj" fmla="val 9391"/>
                </a:avLst>
              </a:prstGeom>
              <a:solidFill>
                <a:srgbClr val="3774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1" name="subproblem"/>
              <p:cNvSpPr txBox="1"/>
              <p:nvPr/>
            </p:nvSpPr>
            <p:spPr>
              <a:xfrm>
                <a:off x="7506" y="32215"/>
                <a:ext cx="703397" cy="2085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subproblem</a:t>
                </a:r>
              </a:p>
            </p:txBody>
          </p:sp>
        </p:grpSp>
        <p:sp>
          <p:nvSpPr>
            <p:cNvPr id="383" name="Line"/>
            <p:cNvSpPr/>
            <p:nvPr/>
          </p:nvSpPr>
          <p:spPr>
            <a:xfrm>
              <a:off x="1528710" y="377482"/>
              <a:ext cx="928708" cy="3326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86" name="subproblem"/>
            <p:cNvGrpSpPr/>
            <p:nvPr/>
          </p:nvGrpSpPr>
          <p:grpSpPr>
            <a:xfrm>
              <a:off x="201666" y="724087"/>
              <a:ext cx="718410" cy="272940"/>
              <a:chOff x="0" y="0"/>
              <a:chExt cx="718408" cy="272939"/>
            </a:xfrm>
          </p:grpSpPr>
          <p:sp>
            <p:nvSpPr>
              <p:cNvPr id="384" name="Rounded Rectangle"/>
              <p:cNvSpPr/>
              <p:nvPr/>
            </p:nvSpPr>
            <p:spPr>
              <a:xfrm>
                <a:off x="0" y="0"/>
                <a:ext cx="718409" cy="272940"/>
              </a:xfrm>
              <a:prstGeom prst="roundRect">
                <a:avLst>
                  <a:gd name="adj" fmla="val 15000"/>
                </a:avLst>
              </a:prstGeom>
              <a:solidFill>
                <a:srgbClr val="CB7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5" name="subproblem"/>
              <p:cNvSpPr txBox="1"/>
              <p:nvPr/>
            </p:nvSpPr>
            <p:spPr>
              <a:xfrm>
                <a:off x="11990" y="32215"/>
                <a:ext cx="694428" cy="2085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subproblem</a:t>
                </a:r>
              </a:p>
            </p:txBody>
          </p:sp>
        </p:grpSp>
        <p:sp>
          <p:nvSpPr>
            <p:cNvPr id="387" name="Line"/>
            <p:cNvSpPr/>
            <p:nvPr/>
          </p:nvSpPr>
          <p:spPr>
            <a:xfrm flipH="1">
              <a:off x="545497" y="385832"/>
              <a:ext cx="997291" cy="3364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90" name="Problem"/>
            <p:cNvGrpSpPr/>
            <p:nvPr/>
          </p:nvGrpSpPr>
          <p:grpSpPr>
            <a:xfrm>
              <a:off x="940750" y="0"/>
              <a:ext cx="1121419" cy="412168"/>
              <a:chOff x="0" y="0"/>
              <a:chExt cx="1121418" cy="412167"/>
            </a:xfrm>
          </p:grpSpPr>
          <p:sp>
            <p:nvSpPr>
              <p:cNvPr id="388" name="Rounded Rectangle"/>
              <p:cNvSpPr/>
              <p:nvPr/>
            </p:nvSpPr>
            <p:spPr>
              <a:xfrm>
                <a:off x="0" y="0"/>
                <a:ext cx="1121419" cy="412168"/>
              </a:xfrm>
              <a:prstGeom prst="roundRect">
                <a:avLst>
                  <a:gd name="adj" fmla="val 15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9" name="Problem"/>
              <p:cNvSpPr txBox="1"/>
              <p:nvPr/>
            </p:nvSpPr>
            <p:spPr>
              <a:xfrm>
                <a:off x="18108" y="101829"/>
                <a:ext cx="1085202" cy="2085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Problem</a:t>
                </a:r>
              </a:p>
            </p:txBody>
          </p:sp>
        </p:grpSp>
        <p:grpSp>
          <p:nvGrpSpPr>
            <p:cNvPr id="393" name="subproblem"/>
            <p:cNvGrpSpPr/>
            <p:nvPr/>
          </p:nvGrpSpPr>
          <p:grpSpPr>
            <a:xfrm>
              <a:off x="1145133" y="724087"/>
              <a:ext cx="718409" cy="272940"/>
              <a:chOff x="0" y="0"/>
              <a:chExt cx="718407" cy="272939"/>
            </a:xfrm>
          </p:grpSpPr>
          <p:sp>
            <p:nvSpPr>
              <p:cNvPr id="391" name="Rounded Rectangle"/>
              <p:cNvSpPr/>
              <p:nvPr/>
            </p:nvSpPr>
            <p:spPr>
              <a:xfrm>
                <a:off x="0" y="0"/>
                <a:ext cx="718408" cy="272940"/>
              </a:xfrm>
              <a:prstGeom prst="roundRect">
                <a:avLst>
                  <a:gd name="adj" fmla="val 15000"/>
                </a:avLst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2" name="subproblem"/>
              <p:cNvSpPr txBox="1"/>
              <p:nvPr/>
            </p:nvSpPr>
            <p:spPr>
              <a:xfrm>
                <a:off x="11990" y="32215"/>
                <a:ext cx="694427" cy="2085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subproblem</a:t>
                </a:r>
              </a:p>
            </p:txBody>
          </p:sp>
        </p:grpSp>
        <p:sp>
          <p:nvSpPr>
            <p:cNvPr id="394" name="Line"/>
            <p:cNvSpPr/>
            <p:nvPr/>
          </p:nvSpPr>
          <p:spPr>
            <a:xfrm>
              <a:off x="1512961" y="426110"/>
              <a:ext cx="1" cy="2840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5" name="Rounded Rectangle"/>
            <p:cNvSpPr/>
            <p:nvPr/>
          </p:nvSpPr>
          <p:spPr>
            <a:xfrm>
              <a:off x="0" y="1447173"/>
              <a:ext cx="461733" cy="320845"/>
            </a:xfrm>
            <a:prstGeom prst="roundRect">
              <a:avLst>
                <a:gd name="adj" fmla="val 15000"/>
              </a:avLst>
            </a:prstGeom>
            <a:solidFill>
              <a:srgbClr val="CB7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6" name="Rounded Rectangle"/>
            <p:cNvSpPr/>
            <p:nvPr/>
          </p:nvSpPr>
          <p:spPr>
            <a:xfrm>
              <a:off x="505473" y="1447173"/>
              <a:ext cx="461733" cy="320845"/>
            </a:xfrm>
            <a:prstGeom prst="roundRect">
              <a:avLst>
                <a:gd name="adj" fmla="val 15000"/>
              </a:avLst>
            </a:prstGeom>
            <a:solidFill>
              <a:srgbClr val="CB7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7" name="Line"/>
            <p:cNvSpPr/>
            <p:nvPr/>
          </p:nvSpPr>
          <p:spPr>
            <a:xfrm flipH="1">
              <a:off x="201666" y="997026"/>
              <a:ext cx="342522" cy="47006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8" name="Line"/>
            <p:cNvSpPr/>
            <p:nvPr/>
          </p:nvSpPr>
          <p:spPr>
            <a:xfrm>
              <a:off x="544187" y="998796"/>
              <a:ext cx="191425" cy="45598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00" name="Describe this object a car:…"/>
          <p:cNvSpPr txBox="1"/>
          <p:nvPr>
            <p:ph type="body" sz="half" idx="1"/>
          </p:nvPr>
        </p:nvSpPr>
        <p:spPr>
          <a:xfrm>
            <a:off x="5988087" y="2136563"/>
            <a:ext cx="5549751" cy="4351338"/>
          </a:xfrm>
          <a:prstGeom prst="rect">
            <a:avLst/>
          </a:prstGeom>
        </p:spPr>
        <p:txBody>
          <a:bodyPr/>
          <a:lstStyle/>
          <a:p>
            <a:pPr/>
            <a:r>
              <a:t>Describe this </a:t>
            </a:r>
            <a:r>
              <a:rPr b="1"/>
              <a:t>object</a:t>
            </a:r>
            <a:r>
              <a:t>:</a:t>
            </a:r>
          </a:p>
          <a:p>
            <a:pPr lvl="1" marL="685800" indent="-228600">
              <a:spcBef>
                <a:spcPts val="500"/>
              </a:spcBef>
              <a:defRPr b="1" sz="2400"/>
            </a:pPr>
            <a:r>
              <a:t>Parts</a:t>
            </a:r>
            <a:r>
              <a:rPr b="0"/>
              <a:t>: wheels, a stirring wheel, a frame, etc.</a:t>
            </a:r>
          </a:p>
          <a:p>
            <a:pPr lvl="1" marL="685800" indent="-228600">
              <a:spcBef>
                <a:spcPts val="500"/>
              </a:spcBef>
              <a:defRPr b="1" sz="2400"/>
            </a:pPr>
            <a:r>
              <a:t>Actions</a:t>
            </a:r>
            <a:r>
              <a:rPr b="0"/>
              <a:t>: moves, breaks, etc.</a:t>
            </a:r>
          </a:p>
        </p:txBody>
      </p:sp>
      <p:sp>
        <p:nvSpPr>
          <p:cNvPr id="401" name="Compact Car"/>
          <p:cNvSpPr/>
          <p:nvPr/>
        </p:nvSpPr>
        <p:spPr>
          <a:xfrm>
            <a:off x="7445332" y="234920"/>
            <a:ext cx="3086101" cy="1319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87" h="21600" fill="norm" stroke="1" extrusionOk="0">
                <a:moveTo>
                  <a:pt x="4097" y="0"/>
                </a:moveTo>
                <a:cubicBezTo>
                  <a:pt x="3843" y="0"/>
                  <a:pt x="3599" y="241"/>
                  <a:pt x="3415" y="682"/>
                </a:cubicBezTo>
                <a:cubicBezTo>
                  <a:pt x="2324" y="3293"/>
                  <a:pt x="-1335" y="12764"/>
                  <a:pt x="512" y="18236"/>
                </a:cubicBezTo>
                <a:lnTo>
                  <a:pt x="1356" y="18236"/>
                </a:lnTo>
                <a:cubicBezTo>
                  <a:pt x="1327" y="17880"/>
                  <a:pt x="1312" y="17509"/>
                  <a:pt x="1312" y="17131"/>
                </a:cubicBezTo>
                <a:cubicBezTo>
                  <a:pt x="1312" y="14122"/>
                  <a:pt x="2276" y="11687"/>
                  <a:pt x="3466" y="11687"/>
                </a:cubicBezTo>
                <a:cubicBezTo>
                  <a:pt x="4657" y="11687"/>
                  <a:pt x="5622" y="14122"/>
                  <a:pt x="5622" y="17131"/>
                </a:cubicBezTo>
                <a:cubicBezTo>
                  <a:pt x="5622" y="17509"/>
                  <a:pt x="5607" y="17880"/>
                  <a:pt x="5578" y="18236"/>
                </a:cubicBezTo>
                <a:lnTo>
                  <a:pt x="14299" y="18236"/>
                </a:lnTo>
                <a:cubicBezTo>
                  <a:pt x="14270" y="17880"/>
                  <a:pt x="14254" y="17509"/>
                  <a:pt x="14254" y="17131"/>
                </a:cubicBezTo>
                <a:cubicBezTo>
                  <a:pt x="14254" y="14122"/>
                  <a:pt x="15220" y="11687"/>
                  <a:pt x="16410" y="11687"/>
                </a:cubicBezTo>
                <a:cubicBezTo>
                  <a:pt x="17601" y="11687"/>
                  <a:pt x="18566" y="14122"/>
                  <a:pt x="18566" y="17131"/>
                </a:cubicBezTo>
                <a:cubicBezTo>
                  <a:pt x="18566" y="17509"/>
                  <a:pt x="18551" y="17880"/>
                  <a:pt x="18522" y="18236"/>
                </a:cubicBezTo>
                <a:lnTo>
                  <a:pt x="19962" y="18236"/>
                </a:lnTo>
                <a:cubicBezTo>
                  <a:pt x="19962" y="18236"/>
                  <a:pt x="20265" y="10900"/>
                  <a:pt x="18757" y="9584"/>
                </a:cubicBezTo>
                <a:cubicBezTo>
                  <a:pt x="17248" y="8268"/>
                  <a:pt x="15499" y="7049"/>
                  <a:pt x="15499" y="7049"/>
                </a:cubicBezTo>
                <a:cubicBezTo>
                  <a:pt x="15499" y="7049"/>
                  <a:pt x="12380" y="0"/>
                  <a:pt x="9528" y="0"/>
                </a:cubicBezTo>
                <a:lnTo>
                  <a:pt x="4097" y="0"/>
                </a:lnTo>
                <a:close/>
                <a:moveTo>
                  <a:pt x="4878" y="1858"/>
                </a:moveTo>
                <a:lnTo>
                  <a:pt x="6327" y="1858"/>
                </a:lnTo>
                <a:lnTo>
                  <a:pt x="5978" y="7075"/>
                </a:lnTo>
                <a:lnTo>
                  <a:pt x="3470" y="7075"/>
                </a:lnTo>
                <a:cubicBezTo>
                  <a:pt x="3315" y="7075"/>
                  <a:pt x="3228" y="6631"/>
                  <a:pt x="3320" y="6318"/>
                </a:cubicBezTo>
                <a:lnTo>
                  <a:pt x="4483" y="2361"/>
                </a:lnTo>
                <a:cubicBezTo>
                  <a:pt x="4576" y="2045"/>
                  <a:pt x="4722" y="1858"/>
                  <a:pt x="4878" y="1858"/>
                </a:cubicBezTo>
                <a:close/>
                <a:moveTo>
                  <a:pt x="7387" y="1858"/>
                </a:moveTo>
                <a:lnTo>
                  <a:pt x="9405" y="1858"/>
                </a:lnTo>
                <a:cubicBezTo>
                  <a:pt x="11385" y="1858"/>
                  <a:pt x="13886" y="7075"/>
                  <a:pt x="13886" y="7075"/>
                </a:cubicBezTo>
                <a:lnTo>
                  <a:pt x="7038" y="7075"/>
                </a:lnTo>
                <a:lnTo>
                  <a:pt x="7387" y="1858"/>
                </a:lnTo>
                <a:close/>
                <a:moveTo>
                  <a:pt x="3466" y="12667"/>
                </a:moveTo>
                <a:cubicBezTo>
                  <a:pt x="2490" y="12667"/>
                  <a:pt x="1700" y="14665"/>
                  <a:pt x="1700" y="17131"/>
                </a:cubicBezTo>
                <a:cubicBezTo>
                  <a:pt x="1700" y="19597"/>
                  <a:pt x="2490" y="21600"/>
                  <a:pt x="3466" y="21600"/>
                </a:cubicBezTo>
                <a:cubicBezTo>
                  <a:pt x="4442" y="21600"/>
                  <a:pt x="5233" y="19597"/>
                  <a:pt x="5233" y="17131"/>
                </a:cubicBezTo>
                <a:cubicBezTo>
                  <a:pt x="5233" y="14665"/>
                  <a:pt x="4442" y="12667"/>
                  <a:pt x="3466" y="12667"/>
                </a:cubicBezTo>
                <a:close/>
                <a:moveTo>
                  <a:pt x="16410" y="12667"/>
                </a:moveTo>
                <a:cubicBezTo>
                  <a:pt x="15435" y="12667"/>
                  <a:pt x="14644" y="14665"/>
                  <a:pt x="14644" y="17131"/>
                </a:cubicBezTo>
                <a:cubicBezTo>
                  <a:pt x="14644" y="19597"/>
                  <a:pt x="15435" y="21600"/>
                  <a:pt x="16410" y="21600"/>
                </a:cubicBezTo>
                <a:cubicBezTo>
                  <a:pt x="17386" y="21600"/>
                  <a:pt x="18177" y="19597"/>
                  <a:pt x="18177" y="17131"/>
                </a:cubicBezTo>
                <a:cubicBezTo>
                  <a:pt x="18177" y="14665"/>
                  <a:pt x="17386" y="12667"/>
                  <a:pt x="16410" y="12667"/>
                </a:cubicBezTo>
                <a:close/>
                <a:moveTo>
                  <a:pt x="3466" y="15033"/>
                </a:moveTo>
                <a:cubicBezTo>
                  <a:pt x="3925" y="15033"/>
                  <a:pt x="4297" y="15973"/>
                  <a:pt x="4297" y="17131"/>
                </a:cubicBezTo>
                <a:cubicBezTo>
                  <a:pt x="4297" y="18290"/>
                  <a:pt x="3925" y="19230"/>
                  <a:pt x="3466" y="19230"/>
                </a:cubicBezTo>
                <a:cubicBezTo>
                  <a:pt x="3008" y="19230"/>
                  <a:pt x="2636" y="18290"/>
                  <a:pt x="2636" y="17131"/>
                </a:cubicBezTo>
                <a:cubicBezTo>
                  <a:pt x="2636" y="15973"/>
                  <a:pt x="3008" y="15033"/>
                  <a:pt x="3466" y="15033"/>
                </a:cubicBezTo>
                <a:close/>
                <a:moveTo>
                  <a:pt x="16410" y="15033"/>
                </a:moveTo>
                <a:cubicBezTo>
                  <a:pt x="16869" y="15033"/>
                  <a:pt x="17241" y="15973"/>
                  <a:pt x="17241" y="17131"/>
                </a:cubicBezTo>
                <a:cubicBezTo>
                  <a:pt x="17241" y="18290"/>
                  <a:pt x="16869" y="19230"/>
                  <a:pt x="16410" y="19230"/>
                </a:cubicBezTo>
                <a:cubicBezTo>
                  <a:pt x="15952" y="19230"/>
                  <a:pt x="15580" y="18290"/>
                  <a:pt x="15580" y="17131"/>
                </a:cubicBezTo>
                <a:cubicBezTo>
                  <a:pt x="15580" y="15973"/>
                  <a:pt x="15952" y="15033"/>
                  <a:pt x="16410" y="1503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5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Freeform: Shape 80"/>
          <p:cNvSpPr/>
          <p:nvPr/>
        </p:nvSpPr>
        <p:spPr>
          <a:xfrm flipV="1">
            <a:off x="-4" y="-478"/>
            <a:ext cx="637816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4" name="Freeform: Shape 82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5" name="Basic concepts"/>
          <p:cNvSpPr txBox="1"/>
          <p:nvPr>
            <p:ph type="title"/>
          </p:nvPr>
        </p:nvSpPr>
        <p:spPr>
          <a:xfrm>
            <a:off x="725991" y="442761"/>
            <a:ext cx="3946159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The Car Problem</a:t>
            </a:r>
          </a:p>
        </p:txBody>
      </p:sp>
      <p:sp>
        <p:nvSpPr>
          <p:cNvPr id="406" name="TextBox 1"/>
          <p:cNvSpPr txBox="1"/>
          <p:nvPr/>
        </p:nvSpPr>
        <p:spPr>
          <a:xfrm>
            <a:off x="461326" y="2424227"/>
            <a:ext cx="3979363" cy="3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i="1" sz="2000">
                <a:solidFill>
                  <a:srgbClr val="FFFFFF"/>
                </a:solidFill>
              </a:defRPr>
            </a:lvl1pPr>
          </a:lstStyle>
          <a:p>
            <a:pPr/>
            <a:r>
              <a:t>Describe a car</a:t>
            </a:r>
          </a:p>
        </p:txBody>
      </p:sp>
      <p:grpSp>
        <p:nvGrpSpPr>
          <p:cNvPr id="426" name="Group 24"/>
          <p:cNvGrpSpPr/>
          <p:nvPr/>
        </p:nvGrpSpPr>
        <p:grpSpPr>
          <a:xfrm>
            <a:off x="524326" y="3602089"/>
            <a:ext cx="2780578" cy="1768018"/>
            <a:chOff x="0" y="0"/>
            <a:chExt cx="2780577" cy="1768016"/>
          </a:xfrm>
        </p:grpSpPr>
        <p:grpSp>
          <p:nvGrpSpPr>
            <p:cNvPr id="409" name="subproblem"/>
            <p:cNvGrpSpPr/>
            <p:nvPr/>
          </p:nvGrpSpPr>
          <p:grpSpPr>
            <a:xfrm>
              <a:off x="2062168" y="710143"/>
              <a:ext cx="718410" cy="272940"/>
              <a:chOff x="0" y="0"/>
              <a:chExt cx="718409" cy="272939"/>
            </a:xfrm>
          </p:grpSpPr>
          <p:sp>
            <p:nvSpPr>
              <p:cNvPr id="407" name="Rounded Rectangle"/>
              <p:cNvSpPr/>
              <p:nvPr/>
            </p:nvSpPr>
            <p:spPr>
              <a:xfrm>
                <a:off x="0" y="0"/>
                <a:ext cx="718410" cy="272940"/>
              </a:xfrm>
              <a:prstGeom prst="roundRect">
                <a:avLst>
                  <a:gd name="adj" fmla="val 9391"/>
                </a:avLst>
              </a:prstGeom>
              <a:solidFill>
                <a:srgbClr val="3774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08" name="subproblem"/>
              <p:cNvSpPr txBox="1"/>
              <p:nvPr/>
            </p:nvSpPr>
            <p:spPr>
              <a:xfrm>
                <a:off x="7506" y="32215"/>
                <a:ext cx="703397" cy="2085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subproblem</a:t>
                </a:r>
              </a:p>
            </p:txBody>
          </p:sp>
        </p:grpSp>
        <p:sp>
          <p:nvSpPr>
            <p:cNvPr id="410" name="Line"/>
            <p:cNvSpPr/>
            <p:nvPr/>
          </p:nvSpPr>
          <p:spPr>
            <a:xfrm>
              <a:off x="1528710" y="377482"/>
              <a:ext cx="928708" cy="3326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413" name="subproblem"/>
            <p:cNvGrpSpPr/>
            <p:nvPr/>
          </p:nvGrpSpPr>
          <p:grpSpPr>
            <a:xfrm>
              <a:off x="201666" y="724087"/>
              <a:ext cx="718410" cy="272940"/>
              <a:chOff x="0" y="0"/>
              <a:chExt cx="718408" cy="272939"/>
            </a:xfrm>
          </p:grpSpPr>
          <p:sp>
            <p:nvSpPr>
              <p:cNvPr id="411" name="Rounded Rectangle"/>
              <p:cNvSpPr/>
              <p:nvPr/>
            </p:nvSpPr>
            <p:spPr>
              <a:xfrm>
                <a:off x="0" y="0"/>
                <a:ext cx="718409" cy="272940"/>
              </a:xfrm>
              <a:prstGeom prst="roundRect">
                <a:avLst>
                  <a:gd name="adj" fmla="val 15000"/>
                </a:avLst>
              </a:prstGeom>
              <a:solidFill>
                <a:srgbClr val="CB7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12" name="subproblem"/>
              <p:cNvSpPr txBox="1"/>
              <p:nvPr/>
            </p:nvSpPr>
            <p:spPr>
              <a:xfrm>
                <a:off x="11990" y="32215"/>
                <a:ext cx="694428" cy="2085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subproblem</a:t>
                </a:r>
              </a:p>
            </p:txBody>
          </p:sp>
        </p:grpSp>
        <p:sp>
          <p:nvSpPr>
            <p:cNvPr id="414" name="Line"/>
            <p:cNvSpPr/>
            <p:nvPr/>
          </p:nvSpPr>
          <p:spPr>
            <a:xfrm flipH="1">
              <a:off x="545497" y="385832"/>
              <a:ext cx="997291" cy="3364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417" name="Problem"/>
            <p:cNvGrpSpPr/>
            <p:nvPr/>
          </p:nvGrpSpPr>
          <p:grpSpPr>
            <a:xfrm>
              <a:off x="940750" y="0"/>
              <a:ext cx="1121419" cy="412168"/>
              <a:chOff x="0" y="0"/>
              <a:chExt cx="1121418" cy="412167"/>
            </a:xfrm>
          </p:grpSpPr>
          <p:sp>
            <p:nvSpPr>
              <p:cNvPr id="415" name="Rounded Rectangle"/>
              <p:cNvSpPr/>
              <p:nvPr/>
            </p:nvSpPr>
            <p:spPr>
              <a:xfrm>
                <a:off x="0" y="0"/>
                <a:ext cx="1121419" cy="412168"/>
              </a:xfrm>
              <a:prstGeom prst="roundRect">
                <a:avLst>
                  <a:gd name="adj" fmla="val 15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16" name="Problem"/>
              <p:cNvSpPr txBox="1"/>
              <p:nvPr/>
            </p:nvSpPr>
            <p:spPr>
              <a:xfrm>
                <a:off x="18108" y="101829"/>
                <a:ext cx="1085202" cy="2085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Problem</a:t>
                </a:r>
              </a:p>
            </p:txBody>
          </p:sp>
        </p:grpSp>
        <p:grpSp>
          <p:nvGrpSpPr>
            <p:cNvPr id="420" name="subproblem"/>
            <p:cNvGrpSpPr/>
            <p:nvPr/>
          </p:nvGrpSpPr>
          <p:grpSpPr>
            <a:xfrm>
              <a:off x="1145133" y="724087"/>
              <a:ext cx="718409" cy="272940"/>
              <a:chOff x="0" y="0"/>
              <a:chExt cx="718407" cy="272939"/>
            </a:xfrm>
          </p:grpSpPr>
          <p:sp>
            <p:nvSpPr>
              <p:cNvPr id="418" name="Rounded Rectangle"/>
              <p:cNvSpPr/>
              <p:nvPr/>
            </p:nvSpPr>
            <p:spPr>
              <a:xfrm>
                <a:off x="0" y="0"/>
                <a:ext cx="718408" cy="272940"/>
              </a:xfrm>
              <a:prstGeom prst="roundRect">
                <a:avLst>
                  <a:gd name="adj" fmla="val 15000"/>
                </a:avLst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19" name="subproblem"/>
              <p:cNvSpPr txBox="1"/>
              <p:nvPr/>
            </p:nvSpPr>
            <p:spPr>
              <a:xfrm>
                <a:off x="11990" y="32215"/>
                <a:ext cx="694427" cy="2085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subproblem</a:t>
                </a:r>
              </a:p>
            </p:txBody>
          </p:sp>
        </p:grpSp>
        <p:sp>
          <p:nvSpPr>
            <p:cNvPr id="421" name="Line"/>
            <p:cNvSpPr/>
            <p:nvPr/>
          </p:nvSpPr>
          <p:spPr>
            <a:xfrm>
              <a:off x="1512961" y="426110"/>
              <a:ext cx="1" cy="2840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2" name="Rounded Rectangle"/>
            <p:cNvSpPr/>
            <p:nvPr/>
          </p:nvSpPr>
          <p:spPr>
            <a:xfrm>
              <a:off x="0" y="1447173"/>
              <a:ext cx="461733" cy="320845"/>
            </a:xfrm>
            <a:prstGeom prst="roundRect">
              <a:avLst>
                <a:gd name="adj" fmla="val 15000"/>
              </a:avLst>
            </a:prstGeom>
            <a:solidFill>
              <a:srgbClr val="CB7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3" name="Rounded Rectangle"/>
            <p:cNvSpPr/>
            <p:nvPr/>
          </p:nvSpPr>
          <p:spPr>
            <a:xfrm>
              <a:off x="505473" y="1447173"/>
              <a:ext cx="461733" cy="320845"/>
            </a:xfrm>
            <a:prstGeom prst="roundRect">
              <a:avLst>
                <a:gd name="adj" fmla="val 15000"/>
              </a:avLst>
            </a:prstGeom>
            <a:solidFill>
              <a:srgbClr val="CB7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4" name="Line"/>
            <p:cNvSpPr/>
            <p:nvPr/>
          </p:nvSpPr>
          <p:spPr>
            <a:xfrm flipH="1">
              <a:off x="201666" y="997026"/>
              <a:ext cx="342522" cy="47006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5" name="Line"/>
            <p:cNvSpPr/>
            <p:nvPr/>
          </p:nvSpPr>
          <p:spPr>
            <a:xfrm>
              <a:off x="544187" y="998796"/>
              <a:ext cx="191425" cy="45598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27" name="Describe this object a car:…"/>
          <p:cNvSpPr txBox="1"/>
          <p:nvPr>
            <p:ph type="body" sz="half" idx="1"/>
          </p:nvPr>
        </p:nvSpPr>
        <p:spPr>
          <a:xfrm>
            <a:off x="5988087" y="2136563"/>
            <a:ext cx="5549751" cy="4351338"/>
          </a:xfrm>
          <a:prstGeom prst="rect">
            <a:avLst/>
          </a:prstGeom>
        </p:spPr>
        <p:txBody>
          <a:bodyPr/>
          <a:lstStyle/>
          <a:p>
            <a:pPr/>
            <a:r>
              <a:t>Describe this </a:t>
            </a:r>
            <a:r>
              <a:rPr b="1"/>
              <a:t>object </a:t>
            </a:r>
            <a:r>
              <a:rPr sz="1800"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rPr b="1"/>
              <a:t> Class</a:t>
            </a:r>
            <a:r>
              <a:t>:</a:t>
            </a:r>
          </a:p>
          <a:p>
            <a:pPr lvl="1" marL="685800" indent="-228600">
              <a:spcBef>
                <a:spcPts val="500"/>
              </a:spcBef>
              <a:defRPr b="1" sz="2400"/>
            </a:pPr>
            <a:r>
              <a:t>Parts</a:t>
            </a:r>
            <a:r>
              <a:rPr b="0"/>
              <a:t>: wheels, a stirring wheel, a frame, etc. </a:t>
            </a:r>
            <a:r>
              <a:rPr b="0" sz="1800"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variables or attributes</a:t>
            </a:r>
          </a:p>
          <a:p>
            <a:pPr lvl="1" marL="685800" indent="-228600">
              <a:spcBef>
                <a:spcPts val="500"/>
              </a:spcBef>
              <a:defRPr b="1" sz="2400"/>
            </a:pPr>
            <a:r>
              <a:t>Actions</a:t>
            </a:r>
            <a:r>
              <a:rPr b="0"/>
              <a:t>: start, change gear, etc. </a:t>
            </a:r>
            <a:r>
              <a:rPr b="0" sz="180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sz="1800"/>
              <a:t>functions</a:t>
            </a:r>
          </a:p>
        </p:txBody>
      </p:sp>
      <p:sp>
        <p:nvSpPr>
          <p:cNvPr id="428" name="Compact Car"/>
          <p:cNvSpPr/>
          <p:nvPr/>
        </p:nvSpPr>
        <p:spPr>
          <a:xfrm>
            <a:off x="7445332" y="234920"/>
            <a:ext cx="3086101" cy="1319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87" h="21600" fill="norm" stroke="1" extrusionOk="0">
                <a:moveTo>
                  <a:pt x="4097" y="0"/>
                </a:moveTo>
                <a:cubicBezTo>
                  <a:pt x="3843" y="0"/>
                  <a:pt x="3599" y="241"/>
                  <a:pt x="3415" y="682"/>
                </a:cubicBezTo>
                <a:cubicBezTo>
                  <a:pt x="2324" y="3293"/>
                  <a:pt x="-1335" y="12764"/>
                  <a:pt x="512" y="18236"/>
                </a:cubicBezTo>
                <a:lnTo>
                  <a:pt x="1356" y="18236"/>
                </a:lnTo>
                <a:cubicBezTo>
                  <a:pt x="1327" y="17880"/>
                  <a:pt x="1312" y="17509"/>
                  <a:pt x="1312" y="17131"/>
                </a:cubicBezTo>
                <a:cubicBezTo>
                  <a:pt x="1312" y="14122"/>
                  <a:pt x="2276" y="11687"/>
                  <a:pt x="3466" y="11687"/>
                </a:cubicBezTo>
                <a:cubicBezTo>
                  <a:pt x="4657" y="11687"/>
                  <a:pt x="5622" y="14122"/>
                  <a:pt x="5622" y="17131"/>
                </a:cubicBezTo>
                <a:cubicBezTo>
                  <a:pt x="5622" y="17509"/>
                  <a:pt x="5607" y="17880"/>
                  <a:pt x="5578" y="18236"/>
                </a:cubicBezTo>
                <a:lnTo>
                  <a:pt x="14299" y="18236"/>
                </a:lnTo>
                <a:cubicBezTo>
                  <a:pt x="14270" y="17880"/>
                  <a:pt x="14254" y="17509"/>
                  <a:pt x="14254" y="17131"/>
                </a:cubicBezTo>
                <a:cubicBezTo>
                  <a:pt x="14254" y="14122"/>
                  <a:pt x="15220" y="11687"/>
                  <a:pt x="16410" y="11687"/>
                </a:cubicBezTo>
                <a:cubicBezTo>
                  <a:pt x="17601" y="11687"/>
                  <a:pt x="18566" y="14122"/>
                  <a:pt x="18566" y="17131"/>
                </a:cubicBezTo>
                <a:cubicBezTo>
                  <a:pt x="18566" y="17509"/>
                  <a:pt x="18551" y="17880"/>
                  <a:pt x="18522" y="18236"/>
                </a:cubicBezTo>
                <a:lnTo>
                  <a:pt x="19962" y="18236"/>
                </a:lnTo>
                <a:cubicBezTo>
                  <a:pt x="19962" y="18236"/>
                  <a:pt x="20265" y="10900"/>
                  <a:pt x="18757" y="9584"/>
                </a:cubicBezTo>
                <a:cubicBezTo>
                  <a:pt x="17248" y="8268"/>
                  <a:pt x="15499" y="7049"/>
                  <a:pt x="15499" y="7049"/>
                </a:cubicBezTo>
                <a:cubicBezTo>
                  <a:pt x="15499" y="7049"/>
                  <a:pt x="12380" y="0"/>
                  <a:pt x="9528" y="0"/>
                </a:cubicBezTo>
                <a:lnTo>
                  <a:pt x="4097" y="0"/>
                </a:lnTo>
                <a:close/>
                <a:moveTo>
                  <a:pt x="4878" y="1858"/>
                </a:moveTo>
                <a:lnTo>
                  <a:pt x="6327" y="1858"/>
                </a:lnTo>
                <a:lnTo>
                  <a:pt x="5978" y="7075"/>
                </a:lnTo>
                <a:lnTo>
                  <a:pt x="3470" y="7075"/>
                </a:lnTo>
                <a:cubicBezTo>
                  <a:pt x="3315" y="7075"/>
                  <a:pt x="3228" y="6631"/>
                  <a:pt x="3320" y="6318"/>
                </a:cubicBezTo>
                <a:lnTo>
                  <a:pt x="4483" y="2361"/>
                </a:lnTo>
                <a:cubicBezTo>
                  <a:pt x="4576" y="2045"/>
                  <a:pt x="4722" y="1858"/>
                  <a:pt x="4878" y="1858"/>
                </a:cubicBezTo>
                <a:close/>
                <a:moveTo>
                  <a:pt x="7387" y="1858"/>
                </a:moveTo>
                <a:lnTo>
                  <a:pt x="9405" y="1858"/>
                </a:lnTo>
                <a:cubicBezTo>
                  <a:pt x="11385" y="1858"/>
                  <a:pt x="13886" y="7075"/>
                  <a:pt x="13886" y="7075"/>
                </a:cubicBezTo>
                <a:lnTo>
                  <a:pt x="7038" y="7075"/>
                </a:lnTo>
                <a:lnTo>
                  <a:pt x="7387" y="1858"/>
                </a:lnTo>
                <a:close/>
                <a:moveTo>
                  <a:pt x="3466" y="12667"/>
                </a:moveTo>
                <a:cubicBezTo>
                  <a:pt x="2490" y="12667"/>
                  <a:pt x="1700" y="14665"/>
                  <a:pt x="1700" y="17131"/>
                </a:cubicBezTo>
                <a:cubicBezTo>
                  <a:pt x="1700" y="19597"/>
                  <a:pt x="2490" y="21600"/>
                  <a:pt x="3466" y="21600"/>
                </a:cubicBezTo>
                <a:cubicBezTo>
                  <a:pt x="4442" y="21600"/>
                  <a:pt x="5233" y="19597"/>
                  <a:pt x="5233" y="17131"/>
                </a:cubicBezTo>
                <a:cubicBezTo>
                  <a:pt x="5233" y="14665"/>
                  <a:pt x="4442" y="12667"/>
                  <a:pt x="3466" y="12667"/>
                </a:cubicBezTo>
                <a:close/>
                <a:moveTo>
                  <a:pt x="16410" y="12667"/>
                </a:moveTo>
                <a:cubicBezTo>
                  <a:pt x="15435" y="12667"/>
                  <a:pt x="14644" y="14665"/>
                  <a:pt x="14644" y="17131"/>
                </a:cubicBezTo>
                <a:cubicBezTo>
                  <a:pt x="14644" y="19597"/>
                  <a:pt x="15435" y="21600"/>
                  <a:pt x="16410" y="21600"/>
                </a:cubicBezTo>
                <a:cubicBezTo>
                  <a:pt x="17386" y="21600"/>
                  <a:pt x="18177" y="19597"/>
                  <a:pt x="18177" y="17131"/>
                </a:cubicBezTo>
                <a:cubicBezTo>
                  <a:pt x="18177" y="14665"/>
                  <a:pt x="17386" y="12667"/>
                  <a:pt x="16410" y="12667"/>
                </a:cubicBezTo>
                <a:close/>
                <a:moveTo>
                  <a:pt x="3466" y="15033"/>
                </a:moveTo>
                <a:cubicBezTo>
                  <a:pt x="3925" y="15033"/>
                  <a:pt x="4297" y="15973"/>
                  <a:pt x="4297" y="17131"/>
                </a:cubicBezTo>
                <a:cubicBezTo>
                  <a:pt x="4297" y="18290"/>
                  <a:pt x="3925" y="19230"/>
                  <a:pt x="3466" y="19230"/>
                </a:cubicBezTo>
                <a:cubicBezTo>
                  <a:pt x="3008" y="19230"/>
                  <a:pt x="2636" y="18290"/>
                  <a:pt x="2636" y="17131"/>
                </a:cubicBezTo>
                <a:cubicBezTo>
                  <a:pt x="2636" y="15973"/>
                  <a:pt x="3008" y="15033"/>
                  <a:pt x="3466" y="15033"/>
                </a:cubicBezTo>
                <a:close/>
                <a:moveTo>
                  <a:pt x="16410" y="15033"/>
                </a:moveTo>
                <a:cubicBezTo>
                  <a:pt x="16869" y="15033"/>
                  <a:pt x="17241" y="15973"/>
                  <a:pt x="17241" y="17131"/>
                </a:cubicBezTo>
                <a:cubicBezTo>
                  <a:pt x="17241" y="18290"/>
                  <a:pt x="16869" y="19230"/>
                  <a:pt x="16410" y="19230"/>
                </a:cubicBezTo>
                <a:cubicBezTo>
                  <a:pt x="15952" y="19230"/>
                  <a:pt x="15580" y="18290"/>
                  <a:pt x="15580" y="17131"/>
                </a:cubicBezTo>
                <a:cubicBezTo>
                  <a:pt x="15580" y="15973"/>
                  <a:pt x="15952" y="15033"/>
                  <a:pt x="16410" y="1503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500">
                <a:solidFill>
                  <a:srgbClr val="FFFFFF"/>
                </a:solidFill>
              </a:defRPr>
            </a:pPr>
          </a:p>
        </p:txBody>
      </p:sp>
      <p:sp>
        <p:nvSpPr>
          <p:cNvPr id="429" name="TextBox 2"/>
          <p:cNvSpPr txBox="1"/>
          <p:nvPr/>
        </p:nvSpPr>
        <p:spPr>
          <a:xfrm>
            <a:off x="7149873" y="4009807"/>
            <a:ext cx="5313897" cy="2840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600"/>
            </a:pPr>
            <a:r>
              <a:t>Variables:</a:t>
            </a:r>
          </a:p>
          <a:p>
            <a:pPr>
              <a:defRPr i="1" sz="1600">
                <a:solidFill>
                  <a:srgbClr val="767171"/>
                </a:solidFill>
              </a:defRPr>
            </a:pPr>
            <a:r>
              <a:t>color = “blue”</a:t>
            </a:r>
          </a:p>
          <a:p>
            <a:pPr>
              <a:defRPr i="1" sz="1600">
                <a:solidFill>
                  <a:srgbClr val="767171"/>
                </a:solidFill>
              </a:defRPr>
            </a:pPr>
            <a:r>
              <a:t>number_of_wheels = 4</a:t>
            </a:r>
          </a:p>
          <a:p>
            <a:pPr>
              <a:defRPr i="1" sz="1600">
                <a:solidFill>
                  <a:srgbClr val="767171"/>
                </a:solidFill>
              </a:defRPr>
            </a:pPr>
            <a:r>
              <a:t>motor = True</a:t>
            </a:r>
          </a:p>
          <a:p>
            <a:pPr>
              <a:defRPr i="1" sz="1600">
                <a:solidFill>
                  <a:srgbClr val="767171"/>
                </a:solidFill>
              </a:defRPr>
            </a:pPr>
            <a:r>
              <a:t>power = “gas”</a:t>
            </a:r>
          </a:p>
          <a:p>
            <a:pPr>
              <a:defRPr i="1" sz="1600">
                <a:solidFill>
                  <a:srgbClr val="767171"/>
                </a:solidFill>
              </a:defRPr>
            </a:pPr>
            <a:r>
              <a:t>gear = None</a:t>
            </a:r>
          </a:p>
          <a:p>
            <a:pPr>
              <a:defRPr b="1" sz="1600"/>
            </a:pPr>
            <a:r>
              <a:t>Functions:</a:t>
            </a:r>
          </a:p>
          <a:p>
            <a:pPr>
              <a:defRPr i="1" sz="1600">
                <a:solidFill>
                  <a:srgbClr val="767171"/>
                </a:solidFill>
              </a:defRPr>
            </a:pPr>
            <a:r>
              <a:t>def start_engine():</a:t>
            </a:r>
          </a:p>
          <a:p>
            <a:pPr>
              <a:defRPr i="1" sz="1600">
                <a:solidFill>
                  <a:srgbClr val="767171"/>
                </a:solidFill>
              </a:defRPr>
            </a:pPr>
            <a:r>
              <a:t>. . .</a:t>
            </a:r>
          </a:p>
          <a:p>
            <a:pPr>
              <a:defRPr i="1" sz="1600">
                <a:solidFill>
                  <a:srgbClr val="767171"/>
                </a:solidFill>
              </a:defRPr>
            </a:pPr>
            <a:r>
              <a:t>def change_gear(gear):</a:t>
            </a:r>
          </a:p>
          <a:p>
            <a:pPr>
              <a:defRPr i="1" sz="1600">
                <a:solidFill>
                  <a:srgbClr val="767171"/>
                </a:solidFill>
              </a:defRPr>
            </a:pPr>
            <a:r>
              <a:t>. . 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/>
          <p:nvPr>
            <p:ph type="title"/>
          </p:nvPr>
        </p:nvSpPr>
        <p:spPr>
          <a:xfrm>
            <a:off x="801098" y="212952"/>
            <a:ext cx="5277333" cy="1325564"/>
          </a:xfrm>
          <a:prstGeom prst="rect">
            <a:avLst/>
          </a:prstGeom>
        </p:spPr>
        <p:txBody>
          <a:bodyPr/>
          <a:lstStyle/>
          <a:p>
            <a:pPr/>
            <a:r>
              <a:t>Center for Health Data Science (HeaDS)</a:t>
            </a:r>
          </a:p>
        </p:txBody>
      </p:sp>
      <p:sp>
        <p:nvSpPr>
          <p:cNvPr id="127" name="Content Placeholder 2"/>
          <p:cNvSpPr txBox="1"/>
          <p:nvPr>
            <p:ph type="body" sz="half" idx="1"/>
          </p:nvPr>
        </p:nvSpPr>
        <p:spPr>
          <a:xfrm>
            <a:off x="805542" y="2266867"/>
            <a:ext cx="5272890" cy="3181685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The Data Science lab: 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Provides data science support for all research groups at SUND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Organizes courses</a:t>
            </a:r>
          </a:p>
          <a:p>
            <a:pPr>
              <a:defRPr b="1"/>
            </a:pPr>
            <a:r>
              <a:t>Research units:</a:t>
            </a:r>
          </a:p>
          <a:p>
            <a:pPr lvl="1" marL="685800" indent="-228600">
              <a:spcBef>
                <a:spcPts val="500"/>
              </a:spcBef>
              <a:defRPr sz="2400"/>
            </a:pPr>
            <a:r>
              <a:t>work on different areas and topics within the field of health data science</a:t>
            </a:r>
          </a:p>
        </p:txBody>
      </p:sp>
      <p:sp>
        <p:nvSpPr>
          <p:cNvPr id="128" name="Freeform 49"/>
          <p:cNvSpPr/>
          <p:nvPr/>
        </p:nvSpPr>
        <p:spPr>
          <a:xfrm flipH="1">
            <a:off x="6713914" y="581159"/>
            <a:ext cx="5478086" cy="6276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588" y="0"/>
                </a:moveTo>
                <a:cubicBezTo>
                  <a:pt x="15775" y="0"/>
                  <a:pt x="21600" y="5084"/>
                  <a:pt x="21600" y="11356"/>
                </a:cubicBezTo>
                <a:cubicBezTo>
                  <a:pt x="21600" y="15668"/>
                  <a:pt x="18847" y="19418"/>
                  <a:pt x="14791" y="21341"/>
                </a:cubicBezTo>
                <a:lnTo>
                  <a:pt x="14174" y="21600"/>
                </a:lnTo>
                <a:lnTo>
                  <a:pt x="3002" y="21600"/>
                </a:lnTo>
                <a:lnTo>
                  <a:pt x="2386" y="21341"/>
                </a:lnTo>
                <a:cubicBezTo>
                  <a:pt x="1649" y="20991"/>
                  <a:pt x="954" y="20581"/>
                  <a:pt x="312" y="20118"/>
                </a:cubicBezTo>
                <a:lnTo>
                  <a:pt x="0" y="19871"/>
                </a:lnTo>
                <a:lnTo>
                  <a:pt x="0" y="2840"/>
                </a:lnTo>
                <a:lnTo>
                  <a:pt x="312" y="2593"/>
                </a:lnTo>
                <a:cubicBezTo>
                  <a:pt x="2561" y="973"/>
                  <a:pt x="5445" y="0"/>
                  <a:pt x="8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Freeform: Shape 11"/>
          <p:cNvSpPr/>
          <p:nvPr/>
        </p:nvSpPr>
        <p:spPr>
          <a:xfrm>
            <a:off x="6893317" y="760562"/>
            <a:ext cx="5298684" cy="6097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21" y="0"/>
                </a:moveTo>
                <a:cubicBezTo>
                  <a:pt x="15794" y="0"/>
                  <a:pt x="18613" y="947"/>
                  <a:pt x="20812" y="2524"/>
                </a:cubicBezTo>
                <a:lnTo>
                  <a:pt x="21600" y="3146"/>
                </a:lnTo>
                <a:lnTo>
                  <a:pt x="21600" y="18962"/>
                </a:lnTo>
                <a:lnTo>
                  <a:pt x="20812" y="19584"/>
                </a:lnTo>
                <a:cubicBezTo>
                  <a:pt x="19870" y="20260"/>
                  <a:pt x="18814" y="20821"/>
                  <a:pt x="17672" y="21240"/>
                </a:cubicBezTo>
                <a:lnTo>
                  <a:pt x="16541" y="21600"/>
                </a:lnTo>
                <a:lnTo>
                  <a:pt x="8901" y="21600"/>
                </a:lnTo>
                <a:lnTo>
                  <a:pt x="7769" y="21240"/>
                </a:lnTo>
                <a:cubicBezTo>
                  <a:pt x="3204" y="19562"/>
                  <a:pt x="0" y="15633"/>
                  <a:pt x="0" y="11054"/>
                </a:cubicBezTo>
                <a:cubicBezTo>
                  <a:pt x="0" y="4949"/>
                  <a:pt x="5695" y="0"/>
                  <a:pt x="1272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0" name="TextBox 7"/>
          <p:cNvSpPr txBox="1"/>
          <p:nvPr/>
        </p:nvSpPr>
        <p:spPr>
          <a:xfrm>
            <a:off x="862455" y="1499286"/>
            <a:ext cx="2171028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https://heads.ku.dk</a:t>
            </a:r>
          </a:p>
        </p:txBody>
      </p:sp>
      <p:pic>
        <p:nvPicPr>
          <p:cNvPr id="131" name="Graphic 6" descr="Graphic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60523" y="1067105"/>
            <a:ext cx="1667791" cy="16677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Graphic 13" descr="Graphic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62567" y="2902353"/>
            <a:ext cx="2631672" cy="2631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Graphic 15" descr="Graphic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68526" y="5297104"/>
            <a:ext cx="1494220" cy="1494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Graphic 17" descr="Graphic 1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27540" y="5334000"/>
            <a:ext cx="1312051" cy="1312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Graphic 19" descr="Graphic 1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02480" y="4344604"/>
            <a:ext cx="1494220" cy="1494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Graphic 21" descr="Graphic 2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62172" y="1973787"/>
            <a:ext cx="1202075" cy="1202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Graphic 23" descr="Graphic 23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38712" y="1064792"/>
            <a:ext cx="1202075" cy="1202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Graphic 25" descr="Graphic 25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849729" y="3148500"/>
            <a:ext cx="1286483" cy="1286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Graphic 27" descr="Graphic 27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001799" y="2839727"/>
            <a:ext cx="1350914" cy="1350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29" descr="Picture 29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592524" y="3827534"/>
            <a:ext cx="571760" cy="5717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" name="Group"/>
          <p:cNvGrpSpPr/>
          <p:nvPr/>
        </p:nvGrpSpPr>
        <p:grpSpPr>
          <a:xfrm>
            <a:off x="2758046" y="5334000"/>
            <a:ext cx="2893261" cy="1388510"/>
            <a:chOff x="0" y="0"/>
            <a:chExt cx="2893259" cy="1388509"/>
          </a:xfrm>
        </p:grpSpPr>
        <p:pic>
          <p:nvPicPr>
            <p:cNvPr id="141" name="Google Shape;251;p4" descr="Google Shape;251;p4"/>
            <p:cNvPicPr>
              <a:picLocks noChangeAspect="1"/>
            </p:cNvPicPr>
            <p:nvPr/>
          </p:nvPicPr>
          <p:blipFill>
            <a:blip r:embed="rId12">
              <a:extLst/>
            </a:blip>
            <a:srcRect l="19135" t="3739" r="20370" b="13163"/>
            <a:stretch>
              <a:fillRect/>
            </a:stretch>
          </p:blipFill>
          <p:spPr>
            <a:xfrm>
              <a:off x="0" y="-1"/>
              <a:ext cx="759891" cy="6945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2" name="Google Shape;252;p4" descr="Google Shape;252;p4"/>
            <p:cNvPicPr>
              <a:picLocks noChangeAspect="1"/>
            </p:cNvPicPr>
            <p:nvPr/>
          </p:nvPicPr>
          <p:blipFill>
            <a:blip r:embed="rId13">
              <a:extLst/>
            </a:blip>
            <a:srcRect l="21478" t="712" r="19669" b="0"/>
            <a:stretch>
              <a:fillRect/>
            </a:stretch>
          </p:blipFill>
          <p:spPr>
            <a:xfrm>
              <a:off x="754180" y="688579"/>
              <a:ext cx="763240" cy="6965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" name="Google Shape;253;p4" descr="Google Shape;253;p4"/>
            <p:cNvPicPr>
              <a:picLocks noChangeAspect="1"/>
            </p:cNvPicPr>
            <p:nvPr/>
          </p:nvPicPr>
          <p:blipFill>
            <a:blip r:embed="rId14">
              <a:extLst/>
            </a:blip>
            <a:srcRect l="23063" t="2760" r="22506" b="5814"/>
            <a:stretch>
              <a:fillRect/>
            </a:stretch>
          </p:blipFill>
          <p:spPr>
            <a:xfrm>
              <a:off x="0" y="688777"/>
              <a:ext cx="759880" cy="696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" name="Google Shape;255;p4" descr="Google Shape;255;p4"/>
            <p:cNvPicPr>
              <a:picLocks noChangeAspect="1"/>
            </p:cNvPicPr>
            <p:nvPr/>
          </p:nvPicPr>
          <p:blipFill>
            <a:blip r:embed="rId15">
              <a:extLst/>
            </a:blip>
            <a:srcRect l="2495" t="16837" r="2271" b="17570"/>
            <a:stretch>
              <a:fillRect/>
            </a:stretch>
          </p:blipFill>
          <p:spPr>
            <a:xfrm>
              <a:off x="757928" y="363"/>
              <a:ext cx="755943" cy="6938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" name="Jose_Alejandro_Herrera_Romero180x180.jpg" descr="Jose_Alejandro_Herrera_Romero180x180.jpg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1503658" y="2588"/>
              <a:ext cx="708238" cy="7082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6" name="index.jpg" descr="index.jpg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2207173" y="2767"/>
              <a:ext cx="686087" cy="686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7" name="Google Shape;254;p4" descr="Google Shape;254;p4"/>
            <p:cNvPicPr>
              <a:picLocks noChangeAspect="1"/>
            </p:cNvPicPr>
            <p:nvPr/>
          </p:nvPicPr>
          <p:blipFill>
            <a:blip r:embed="rId18">
              <a:extLst/>
            </a:blip>
            <a:srcRect l="22006" t="5374" r="28404" b="52165"/>
            <a:stretch>
              <a:fillRect/>
            </a:stretch>
          </p:blipFill>
          <p:spPr>
            <a:xfrm>
              <a:off x="1512930" y="691933"/>
              <a:ext cx="702392" cy="68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" name="Google Shape;256;p4" descr="Google Shape;256;p4"/>
            <p:cNvPicPr>
              <a:picLocks noChangeAspect="1"/>
            </p:cNvPicPr>
            <p:nvPr/>
          </p:nvPicPr>
          <p:blipFill>
            <a:blip r:embed="rId19">
              <a:extLst/>
            </a:blip>
            <a:srcRect l="18531" t="3625" r="512" b="13414"/>
            <a:stretch>
              <a:fillRect/>
            </a:stretch>
          </p:blipFill>
          <p:spPr>
            <a:xfrm>
              <a:off x="2207591" y="689763"/>
              <a:ext cx="681861" cy="6987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4951" t="0" r="6456" b="0"/>
          <a:stretch>
            <a:fillRect/>
          </a:stretch>
        </p:blipFill>
        <p:spPr>
          <a:xfrm>
            <a:off x="4117521" y="10"/>
            <a:ext cx="8074480" cy="6857922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Freeform: Shape 8"/>
          <p:cNvSpPr/>
          <p:nvPr/>
        </p:nvSpPr>
        <p:spPr>
          <a:xfrm flipV="1">
            <a:off x="-1" y="-478"/>
            <a:ext cx="7859802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1196" y="21600"/>
                </a:lnTo>
                <a:lnTo>
                  <a:pt x="1197" y="21598"/>
                </a:lnTo>
                <a:lnTo>
                  <a:pt x="0" y="21598"/>
                </a:lnTo>
                <a:lnTo>
                  <a:pt x="0" y="0"/>
                </a:lnTo>
                <a:lnTo>
                  <a:pt x="12871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3" name="Freeform: Shape 10"/>
          <p:cNvSpPr/>
          <p:nvPr/>
        </p:nvSpPr>
        <p:spPr>
          <a:xfrm flipV="1">
            <a:off x="-1" y="-478"/>
            <a:ext cx="7431175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19" y="21600"/>
                </a:lnTo>
                <a:lnTo>
                  <a:pt x="20" y="21598"/>
                </a:lnTo>
                <a:lnTo>
                  <a:pt x="0" y="21598"/>
                </a:lnTo>
                <a:lnTo>
                  <a:pt x="0" y="0"/>
                </a:lnTo>
                <a:lnTo>
                  <a:pt x="12367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4" name="Title 1"/>
          <p:cNvSpPr txBox="1"/>
          <p:nvPr>
            <p:ph type="title"/>
          </p:nvPr>
        </p:nvSpPr>
        <p:spPr>
          <a:xfrm>
            <a:off x="804672" y="365125"/>
            <a:ext cx="5266155" cy="1325563"/>
          </a:xfrm>
          <a:prstGeom prst="rect">
            <a:avLst/>
          </a:prstGeom>
        </p:spPr>
        <p:txBody>
          <a:bodyPr/>
          <a:lstStyle/>
          <a:p>
            <a:pPr/>
            <a:r>
              <a:t>Coffee with your team</a:t>
            </a:r>
          </a:p>
        </p:txBody>
      </p:sp>
      <p:sp>
        <p:nvSpPr>
          <p:cNvPr id="435" name="Content Placeholder 2"/>
          <p:cNvSpPr txBox="1"/>
          <p:nvPr>
            <p:ph type="body" sz="quarter" idx="1"/>
          </p:nvPr>
        </p:nvSpPr>
        <p:spPr>
          <a:xfrm>
            <a:off x="804672" y="2022600"/>
            <a:ext cx="3941499" cy="4154363"/>
          </a:xfrm>
          <a:prstGeom prst="rect">
            <a:avLst/>
          </a:prstGeom>
        </p:spPr>
        <p:txBody>
          <a:bodyPr/>
          <a:lstStyle/>
          <a:p>
            <a:pPr>
              <a:defRPr b="1" sz="2000"/>
            </a:pPr>
            <a:r>
              <a:t>Introduce</a:t>
            </a:r>
            <a:r>
              <a:rPr b="0"/>
              <a:t> yourself and </a:t>
            </a:r>
            <a:r>
              <a:t>what you do</a:t>
            </a:r>
          </a:p>
          <a:p>
            <a:pPr>
              <a:defRPr sz="2000"/>
            </a:pPr>
            <a:r>
              <a:t>Explain your </a:t>
            </a:r>
            <a:r>
              <a:rPr b="1"/>
              <a:t>motivation</a:t>
            </a:r>
            <a:r>
              <a:t> to take the course</a:t>
            </a:r>
          </a:p>
          <a:p>
            <a:pPr>
              <a:defRPr sz="2000"/>
            </a:pPr>
            <a:r>
              <a:t>Discuss what </a:t>
            </a:r>
            <a:r>
              <a:rPr b="1"/>
              <a:t>data</a:t>
            </a:r>
            <a:r>
              <a:t> could be relevant for you</a:t>
            </a:r>
          </a:p>
        </p:txBody>
      </p:sp>
      <p:pic>
        <p:nvPicPr>
          <p:cNvPr id="436" name="Graphic 5" descr="Graphic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8462" y="2634908"/>
            <a:ext cx="2148573" cy="21485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Oval 81"/>
          <p:cNvSpPr/>
          <p:nvPr/>
        </p:nvSpPr>
        <p:spPr>
          <a:xfrm>
            <a:off x="5515495" y="197110"/>
            <a:ext cx="2020825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9" name="Freeform: Shape 83"/>
          <p:cNvSpPr/>
          <p:nvPr/>
        </p:nvSpPr>
        <p:spPr>
          <a:xfrm>
            <a:off x="5680087" y="361702"/>
            <a:ext cx="1691640" cy="169164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0" name="Oval 84"/>
          <p:cNvSpPr/>
          <p:nvPr/>
        </p:nvSpPr>
        <p:spPr>
          <a:xfrm>
            <a:off x="5673659" y="2557569"/>
            <a:ext cx="3072385" cy="3072385"/>
          </a:xfrm>
          <a:prstGeom prst="ellipse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1" name="Freeform: Shape 86"/>
          <p:cNvSpPr/>
          <p:nvPr/>
        </p:nvSpPr>
        <p:spPr>
          <a:xfrm>
            <a:off x="8114931" y="0"/>
            <a:ext cx="4077069" cy="3445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5" y="0"/>
                </a:moveTo>
                <a:lnTo>
                  <a:pt x="21600" y="0"/>
                </a:lnTo>
                <a:lnTo>
                  <a:pt x="21600" y="17197"/>
                </a:lnTo>
                <a:lnTo>
                  <a:pt x="21585" y="17218"/>
                </a:lnTo>
                <a:cubicBezTo>
                  <a:pt x="19296" y="19925"/>
                  <a:pt x="16135" y="21600"/>
                  <a:pt x="12644" y="21600"/>
                </a:cubicBezTo>
                <a:cubicBezTo>
                  <a:pt x="5661" y="21600"/>
                  <a:pt x="0" y="14901"/>
                  <a:pt x="0" y="6637"/>
                </a:cubicBezTo>
                <a:cubicBezTo>
                  <a:pt x="0" y="4571"/>
                  <a:pt x="354" y="2603"/>
                  <a:pt x="994" y="81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2" name="Freeform: Shape 88"/>
          <p:cNvSpPr/>
          <p:nvPr/>
        </p:nvSpPr>
        <p:spPr>
          <a:xfrm>
            <a:off x="5838252" y="2722160"/>
            <a:ext cx="2743201" cy="27432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3" name="Freeform: Shape 90"/>
          <p:cNvSpPr/>
          <p:nvPr/>
        </p:nvSpPr>
        <p:spPr>
          <a:xfrm>
            <a:off x="8278624" y="2"/>
            <a:ext cx="3913376" cy="3281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78" y="0"/>
                </a:moveTo>
                <a:lnTo>
                  <a:pt x="21600" y="0"/>
                </a:lnTo>
                <a:lnTo>
                  <a:pt x="21600" y="16455"/>
                </a:lnTo>
                <a:lnTo>
                  <a:pt x="20945" y="17315"/>
                </a:lnTo>
                <a:cubicBezTo>
                  <a:pt x="18725" y="19962"/>
                  <a:pt x="15657" y="21600"/>
                  <a:pt x="12269" y="21600"/>
                </a:cubicBezTo>
                <a:cubicBezTo>
                  <a:pt x="5493" y="21600"/>
                  <a:pt x="0" y="15049"/>
                  <a:pt x="0" y="6968"/>
                </a:cubicBezTo>
                <a:cubicBezTo>
                  <a:pt x="0" y="4948"/>
                  <a:pt x="343" y="3024"/>
                  <a:pt x="964" y="127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4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7993" y="-77049"/>
            <a:ext cx="2956395" cy="2956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58234" y="758101"/>
            <a:ext cx="918359" cy="918359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Freeform: Shape 92"/>
          <p:cNvSpPr/>
          <p:nvPr/>
        </p:nvSpPr>
        <p:spPr>
          <a:xfrm>
            <a:off x="8848369" y="3966827"/>
            <a:ext cx="3339959" cy="2891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951" y="0"/>
                </a:moveTo>
                <a:cubicBezTo>
                  <a:pt x="16080" y="0"/>
                  <a:pt x="18950" y="1282"/>
                  <a:pt x="21189" y="3416"/>
                </a:cubicBezTo>
                <a:lnTo>
                  <a:pt x="21600" y="3848"/>
                </a:lnTo>
                <a:lnTo>
                  <a:pt x="21600" y="21600"/>
                </a:lnTo>
                <a:lnTo>
                  <a:pt x="1358" y="21600"/>
                </a:lnTo>
                <a:lnTo>
                  <a:pt x="1018" y="20784"/>
                </a:lnTo>
                <a:cubicBezTo>
                  <a:pt x="362" y="18995"/>
                  <a:pt x="0" y="17027"/>
                  <a:pt x="0" y="14961"/>
                </a:cubicBezTo>
                <a:cubicBezTo>
                  <a:pt x="0" y="6698"/>
                  <a:pt x="5798" y="0"/>
                  <a:pt x="12951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7" name="Freeform: Shape 94"/>
          <p:cNvSpPr/>
          <p:nvPr/>
        </p:nvSpPr>
        <p:spPr>
          <a:xfrm>
            <a:off x="9009415" y="4131545"/>
            <a:ext cx="3178914" cy="2726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488" y="0"/>
                </a:moveTo>
                <a:cubicBezTo>
                  <a:pt x="15936" y="0"/>
                  <a:pt x="19058" y="1630"/>
                  <a:pt x="21318" y="4264"/>
                </a:cubicBezTo>
                <a:lnTo>
                  <a:pt x="21600" y="4627"/>
                </a:lnTo>
                <a:lnTo>
                  <a:pt x="21600" y="21600"/>
                </a:lnTo>
                <a:lnTo>
                  <a:pt x="1559" y="21600"/>
                </a:lnTo>
                <a:lnTo>
                  <a:pt x="1507" y="21500"/>
                </a:lnTo>
                <a:cubicBezTo>
                  <a:pt x="546" y="19437"/>
                  <a:pt x="0" y="17073"/>
                  <a:pt x="0" y="14560"/>
                </a:cubicBezTo>
                <a:cubicBezTo>
                  <a:pt x="0" y="6519"/>
                  <a:pt x="5591" y="0"/>
                  <a:pt x="12488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48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23419" y="4669626"/>
            <a:ext cx="2116189" cy="2081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Picture 4" descr="Pictur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41850" y="3240610"/>
            <a:ext cx="1781871" cy="17818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1"/>
          <p:cNvSpPr txBox="1"/>
          <p:nvPr>
            <p:ph type="title"/>
          </p:nvPr>
        </p:nvSpPr>
        <p:spPr>
          <a:xfrm>
            <a:off x="724897" y="1396289"/>
            <a:ext cx="4624344" cy="1325563"/>
          </a:xfrm>
          <a:prstGeom prst="rect">
            <a:avLst/>
          </a:prstGeom>
        </p:spPr>
        <p:txBody>
          <a:bodyPr/>
          <a:lstStyle/>
          <a:p>
            <a:pPr/>
            <a:r>
              <a:t>The Team</a:t>
            </a:r>
          </a:p>
        </p:txBody>
      </p:sp>
      <p:sp>
        <p:nvSpPr>
          <p:cNvPr id="152" name="Content Placeholder 2"/>
          <p:cNvSpPr txBox="1"/>
          <p:nvPr>
            <p:ph type="body" sz="quarter" idx="1"/>
          </p:nvPr>
        </p:nvSpPr>
        <p:spPr>
          <a:xfrm>
            <a:off x="805542" y="2871982"/>
            <a:ext cx="4558310" cy="3181685"/>
          </a:xfrm>
          <a:prstGeom prst="rect">
            <a:avLst/>
          </a:prstGeom>
        </p:spPr>
        <p:txBody>
          <a:bodyPr/>
          <a:lstStyle/>
          <a:p>
            <a:pPr marL="514350" indent="-514350">
              <a:buFontTx/>
              <a:buAutoNum type="arabicPeriod" startAt="1"/>
              <a:defRPr sz="1500"/>
            </a:pPr>
            <a:r>
              <a:t>Rita Colaço (PRI)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Annelaura Bach Nielsen (NNF CPR)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Henry Webel (NNF CPR)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Jose Alejandro Herrera Romero (HeaDS)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Inigo Prada Luengo (HeaDS)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Viktoria Schuster (HeaDS)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Marilena Hohmann (HeaDS)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Thilde Terkelsen (HeaDS)</a:t>
            </a:r>
          </a:p>
        </p:txBody>
      </p:sp>
      <p:sp>
        <p:nvSpPr>
          <p:cNvPr id="153" name="Freeform: Shape 86"/>
          <p:cNvSpPr/>
          <p:nvPr/>
        </p:nvSpPr>
        <p:spPr>
          <a:xfrm>
            <a:off x="8114931" y="0"/>
            <a:ext cx="4077069" cy="3445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5" y="0"/>
                </a:moveTo>
                <a:lnTo>
                  <a:pt x="21600" y="0"/>
                </a:lnTo>
                <a:lnTo>
                  <a:pt x="21600" y="17197"/>
                </a:lnTo>
                <a:lnTo>
                  <a:pt x="21585" y="17218"/>
                </a:lnTo>
                <a:cubicBezTo>
                  <a:pt x="19296" y="19925"/>
                  <a:pt x="16135" y="21600"/>
                  <a:pt x="12644" y="21600"/>
                </a:cubicBezTo>
                <a:cubicBezTo>
                  <a:pt x="5661" y="21600"/>
                  <a:pt x="0" y="14901"/>
                  <a:pt x="0" y="6637"/>
                </a:cubicBezTo>
                <a:cubicBezTo>
                  <a:pt x="0" y="4571"/>
                  <a:pt x="354" y="2603"/>
                  <a:pt x="994" y="81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56" name="Group"/>
          <p:cNvGrpSpPr/>
          <p:nvPr/>
        </p:nvGrpSpPr>
        <p:grpSpPr>
          <a:xfrm>
            <a:off x="5839465" y="2822039"/>
            <a:ext cx="3281570" cy="3281570"/>
            <a:chOff x="0" y="0"/>
            <a:chExt cx="3281569" cy="3281569"/>
          </a:xfrm>
        </p:grpSpPr>
        <p:sp>
          <p:nvSpPr>
            <p:cNvPr id="154" name="Oval 84"/>
            <p:cNvSpPr/>
            <p:nvPr/>
          </p:nvSpPr>
          <p:spPr>
            <a:xfrm>
              <a:off x="0" y="0"/>
              <a:ext cx="3281570" cy="3281570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5" name="Freeform: Shape 88"/>
            <p:cNvSpPr/>
            <p:nvPr/>
          </p:nvSpPr>
          <p:spPr>
            <a:xfrm>
              <a:off x="175798" y="175798"/>
              <a:ext cx="2929974" cy="292997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7" name="Freeform: Shape 90"/>
          <p:cNvSpPr/>
          <p:nvPr/>
        </p:nvSpPr>
        <p:spPr>
          <a:xfrm>
            <a:off x="8278624" y="2"/>
            <a:ext cx="3913376" cy="3281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78" y="0"/>
                </a:moveTo>
                <a:lnTo>
                  <a:pt x="21600" y="0"/>
                </a:lnTo>
                <a:lnTo>
                  <a:pt x="21600" y="16455"/>
                </a:lnTo>
                <a:lnTo>
                  <a:pt x="20945" y="17315"/>
                </a:lnTo>
                <a:cubicBezTo>
                  <a:pt x="18725" y="19962"/>
                  <a:pt x="15657" y="21600"/>
                  <a:pt x="12269" y="21600"/>
                </a:cubicBezTo>
                <a:cubicBezTo>
                  <a:pt x="5493" y="21600"/>
                  <a:pt x="0" y="15049"/>
                  <a:pt x="0" y="6968"/>
                </a:cubicBezTo>
                <a:cubicBezTo>
                  <a:pt x="0" y="4948"/>
                  <a:pt x="343" y="3024"/>
                  <a:pt x="964" y="127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5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7993" y="-77049"/>
            <a:ext cx="2956395" cy="29563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1" name="Group"/>
          <p:cNvGrpSpPr/>
          <p:nvPr/>
        </p:nvGrpSpPr>
        <p:grpSpPr>
          <a:xfrm>
            <a:off x="9115944" y="4198448"/>
            <a:ext cx="3072385" cy="2659554"/>
            <a:chOff x="0" y="0"/>
            <a:chExt cx="3072383" cy="2659552"/>
          </a:xfrm>
        </p:grpSpPr>
        <p:sp>
          <p:nvSpPr>
            <p:cNvPr id="159" name="Freeform: Shape 92"/>
            <p:cNvSpPr/>
            <p:nvPr/>
          </p:nvSpPr>
          <p:spPr>
            <a:xfrm>
              <a:off x="0" y="0"/>
              <a:ext cx="3072384" cy="2659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951" y="0"/>
                  </a:moveTo>
                  <a:cubicBezTo>
                    <a:pt x="16080" y="0"/>
                    <a:pt x="18950" y="1282"/>
                    <a:pt x="21189" y="3416"/>
                  </a:cubicBezTo>
                  <a:lnTo>
                    <a:pt x="21600" y="3848"/>
                  </a:lnTo>
                  <a:lnTo>
                    <a:pt x="21600" y="21600"/>
                  </a:lnTo>
                  <a:lnTo>
                    <a:pt x="1358" y="21600"/>
                  </a:lnTo>
                  <a:lnTo>
                    <a:pt x="1018" y="20784"/>
                  </a:lnTo>
                  <a:cubicBezTo>
                    <a:pt x="362" y="18995"/>
                    <a:pt x="0" y="17027"/>
                    <a:pt x="0" y="14961"/>
                  </a:cubicBezTo>
                  <a:cubicBezTo>
                    <a:pt x="0" y="6698"/>
                    <a:pt x="5798" y="0"/>
                    <a:pt x="12951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0" name="Freeform: Shape 94"/>
            <p:cNvSpPr/>
            <p:nvPr/>
          </p:nvSpPr>
          <p:spPr>
            <a:xfrm>
              <a:off x="148144" y="151521"/>
              <a:ext cx="2924240" cy="2508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488" y="0"/>
                  </a:moveTo>
                  <a:cubicBezTo>
                    <a:pt x="15936" y="0"/>
                    <a:pt x="19058" y="1630"/>
                    <a:pt x="21318" y="4264"/>
                  </a:cubicBezTo>
                  <a:lnTo>
                    <a:pt x="21600" y="4627"/>
                  </a:lnTo>
                  <a:lnTo>
                    <a:pt x="21600" y="21600"/>
                  </a:lnTo>
                  <a:lnTo>
                    <a:pt x="1559" y="21600"/>
                  </a:lnTo>
                  <a:lnTo>
                    <a:pt x="1507" y="21500"/>
                  </a:lnTo>
                  <a:cubicBezTo>
                    <a:pt x="546" y="19437"/>
                    <a:pt x="0" y="17073"/>
                    <a:pt x="0" y="14560"/>
                  </a:cubicBezTo>
                  <a:cubicBezTo>
                    <a:pt x="0" y="6519"/>
                    <a:pt x="5591" y="0"/>
                    <a:pt x="1248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6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83326" y="4862385"/>
            <a:ext cx="1908217" cy="1877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59971" y="3442545"/>
            <a:ext cx="2040558" cy="2040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le 1"/>
          <p:cNvSpPr txBox="1"/>
          <p:nvPr>
            <p:ph type="title"/>
          </p:nvPr>
        </p:nvSpPr>
        <p:spPr>
          <a:xfrm>
            <a:off x="772526" y="1195451"/>
            <a:ext cx="4624343" cy="1325564"/>
          </a:xfrm>
          <a:prstGeom prst="rect">
            <a:avLst/>
          </a:prstGeom>
        </p:spPr>
        <p:txBody>
          <a:bodyPr/>
          <a:lstStyle/>
          <a:p>
            <a:pPr/>
            <a:r>
              <a:t>Former Team Members</a:t>
            </a:r>
          </a:p>
        </p:txBody>
      </p:sp>
      <p:sp>
        <p:nvSpPr>
          <p:cNvPr id="166" name="Content Placeholder 2"/>
          <p:cNvSpPr txBox="1"/>
          <p:nvPr>
            <p:ph type="body" sz="quarter" idx="1"/>
          </p:nvPr>
        </p:nvSpPr>
        <p:spPr>
          <a:xfrm>
            <a:off x="805542" y="2871982"/>
            <a:ext cx="4558310" cy="3181685"/>
          </a:xfrm>
          <a:prstGeom prst="rect">
            <a:avLst/>
          </a:prstGeom>
        </p:spPr>
        <p:txBody>
          <a:bodyPr/>
          <a:lstStyle/>
          <a:p>
            <a:pPr marL="514350" indent="-514350">
              <a:buFontTx/>
              <a:buAutoNum type="arabicPeriod" startAt="1"/>
              <a:defRPr sz="1500"/>
            </a:pPr>
            <a:r>
              <a:t>Alberto Santos Delgardo (HeaDS)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Dhouha Grissa (NNF CPR)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Grzegorz Jerzy Maciag (BRIC)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Katerina Nastou (NNF CPR)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Kübra Altinel (BRIC)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Marilena Hohmann (HeaDS)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Marta Matos (GENOME Center)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Nicholas Luke Cowie (DTU)</a:t>
            </a:r>
          </a:p>
        </p:txBody>
      </p:sp>
      <p:sp>
        <p:nvSpPr>
          <p:cNvPr id="167" name="Freeform: Shape 86"/>
          <p:cNvSpPr/>
          <p:nvPr/>
        </p:nvSpPr>
        <p:spPr>
          <a:xfrm>
            <a:off x="8114931" y="0"/>
            <a:ext cx="4077069" cy="3445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5" y="0"/>
                </a:moveTo>
                <a:lnTo>
                  <a:pt x="21600" y="0"/>
                </a:lnTo>
                <a:lnTo>
                  <a:pt x="21600" y="17197"/>
                </a:lnTo>
                <a:lnTo>
                  <a:pt x="21585" y="17218"/>
                </a:lnTo>
                <a:cubicBezTo>
                  <a:pt x="19296" y="19925"/>
                  <a:pt x="16135" y="21600"/>
                  <a:pt x="12644" y="21600"/>
                </a:cubicBezTo>
                <a:cubicBezTo>
                  <a:pt x="5661" y="21600"/>
                  <a:pt x="0" y="14901"/>
                  <a:pt x="0" y="6637"/>
                </a:cubicBezTo>
                <a:cubicBezTo>
                  <a:pt x="0" y="4571"/>
                  <a:pt x="354" y="2603"/>
                  <a:pt x="994" y="81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70" name="Group"/>
          <p:cNvGrpSpPr/>
          <p:nvPr/>
        </p:nvGrpSpPr>
        <p:grpSpPr>
          <a:xfrm>
            <a:off x="5839465" y="2822039"/>
            <a:ext cx="3281570" cy="3281570"/>
            <a:chOff x="0" y="0"/>
            <a:chExt cx="3281569" cy="3281569"/>
          </a:xfrm>
        </p:grpSpPr>
        <p:sp>
          <p:nvSpPr>
            <p:cNvPr id="168" name="Oval 84"/>
            <p:cNvSpPr/>
            <p:nvPr/>
          </p:nvSpPr>
          <p:spPr>
            <a:xfrm>
              <a:off x="0" y="0"/>
              <a:ext cx="3281570" cy="3281570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9" name="Freeform: Shape 88"/>
            <p:cNvSpPr/>
            <p:nvPr/>
          </p:nvSpPr>
          <p:spPr>
            <a:xfrm>
              <a:off x="175798" y="175798"/>
              <a:ext cx="2929973" cy="292997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71" name="Freeform: Shape 90"/>
          <p:cNvSpPr/>
          <p:nvPr/>
        </p:nvSpPr>
        <p:spPr>
          <a:xfrm>
            <a:off x="8278624" y="2"/>
            <a:ext cx="3913376" cy="3281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78" y="0"/>
                </a:moveTo>
                <a:lnTo>
                  <a:pt x="21600" y="0"/>
                </a:lnTo>
                <a:lnTo>
                  <a:pt x="21600" y="16455"/>
                </a:lnTo>
                <a:lnTo>
                  <a:pt x="20945" y="17315"/>
                </a:lnTo>
                <a:cubicBezTo>
                  <a:pt x="18725" y="19962"/>
                  <a:pt x="15657" y="21600"/>
                  <a:pt x="12269" y="21600"/>
                </a:cubicBezTo>
                <a:cubicBezTo>
                  <a:pt x="5493" y="21600"/>
                  <a:pt x="0" y="15049"/>
                  <a:pt x="0" y="6968"/>
                </a:cubicBezTo>
                <a:cubicBezTo>
                  <a:pt x="0" y="4948"/>
                  <a:pt x="343" y="3024"/>
                  <a:pt x="964" y="127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7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7993" y="-77049"/>
            <a:ext cx="2956395" cy="29563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5" name="Group"/>
          <p:cNvGrpSpPr/>
          <p:nvPr/>
        </p:nvGrpSpPr>
        <p:grpSpPr>
          <a:xfrm>
            <a:off x="9115944" y="4198448"/>
            <a:ext cx="3072385" cy="2659553"/>
            <a:chOff x="0" y="0"/>
            <a:chExt cx="3072383" cy="2659552"/>
          </a:xfrm>
        </p:grpSpPr>
        <p:sp>
          <p:nvSpPr>
            <p:cNvPr id="173" name="Freeform: Shape 92"/>
            <p:cNvSpPr/>
            <p:nvPr/>
          </p:nvSpPr>
          <p:spPr>
            <a:xfrm>
              <a:off x="0" y="0"/>
              <a:ext cx="3072384" cy="2659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951" y="0"/>
                  </a:moveTo>
                  <a:cubicBezTo>
                    <a:pt x="16080" y="0"/>
                    <a:pt x="18950" y="1282"/>
                    <a:pt x="21189" y="3416"/>
                  </a:cubicBezTo>
                  <a:lnTo>
                    <a:pt x="21600" y="3848"/>
                  </a:lnTo>
                  <a:lnTo>
                    <a:pt x="21600" y="21600"/>
                  </a:lnTo>
                  <a:lnTo>
                    <a:pt x="1358" y="21600"/>
                  </a:lnTo>
                  <a:lnTo>
                    <a:pt x="1018" y="20784"/>
                  </a:lnTo>
                  <a:cubicBezTo>
                    <a:pt x="362" y="18995"/>
                    <a:pt x="0" y="17027"/>
                    <a:pt x="0" y="14961"/>
                  </a:cubicBezTo>
                  <a:cubicBezTo>
                    <a:pt x="0" y="6698"/>
                    <a:pt x="5798" y="0"/>
                    <a:pt x="12951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4" name="Freeform: Shape 94"/>
            <p:cNvSpPr/>
            <p:nvPr/>
          </p:nvSpPr>
          <p:spPr>
            <a:xfrm>
              <a:off x="148144" y="151521"/>
              <a:ext cx="2924240" cy="2508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488" y="0"/>
                  </a:moveTo>
                  <a:cubicBezTo>
                    <a:pt x="15936" y="0"/>
                    <a:pt x="19058" y="1630"/>
                    <a:pt x="21318" y="4264"/>
                  </a:cubicBezTo>
                  <a:lnTo>
                    <a:pt x="21600" y="4627"/>
                  </a:lnTo>
                  <a:lnTo>
                    <a:pt x="21600" y="21600"/>
                  </a:lnTo>
                  <a:lnTo>
                    <a:pt x="1559" y="21600"/>
                  </a:lnTo>
                  <a:lnTo>
                    <a:pt x="1507" y="21500"/>
                  </a:lnTo>
                  <a:cubicBezTo>
                    <a:pt x="546" y="19437"/>
                    <a:pt x="0" y="17073"/>
                    <a:pt x="0" y="14560"/>
                  </a:cubicBezTo>
                  <a:cubicBezTo>
                    <a:pt x="0" y="6519"/>
                    <a:pt x="5591" y="0"/>
                    <a:pt x="1248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7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83326" y="4862385"/>
            <a:ext cx="1908216" cy="1877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59971" y="3442545"/>
            <a:ext cx="2040558" cy="2040558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Oval 81"/>
          <p:cNvSpPr/>
          <p:nvPr/>
        </p:nvSpPr>
        <p:spPr>
          <a:xfrm>
            <a:off x="5409169" y="390735"/>
            <a:ext cx="2020825" cy="2020825"/>
          </a:xfrm>
          <a:prstGeom prst="ellipse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9" name="Freeform: Shape 83"/>
          <p:cNvSpPr/>
          <p:nvPr/>
        </p:nvSpPr>
        <p:spPr>
          <a:xfrm>
            <a:off x="5573761" y="555327"/>
            <a:ext cx="1691641" cy="169164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80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51908" y="951726"/>
            <a:ext cx="918359" cy="9183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Freeform: Shape 24"/>
          <p:cNvSpPr/>
          <p:nvPr/>
        </p:nvSpPr>
        <p:spPr>
          <a:xfrm flipV="1">
            <a:off x="-4" y="-478"/>
            <a:ext cx="637816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3" name="Freeform: Shape 26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Title 1"/>
          <p:cNvSpPr txBox="1"/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Practical Things about the Course</a:t>
            </a:r>
          </a:p>
        </p:txBody>
      </p:sp>
      <p:grpSp>
        <p:nvGrpSpPr>
          <p:cNvPr id="195" name="Content Placeholder 2"/>
          <p:cNvGrpSpPr/>
          <p:nvPr/>
        </p:nvGrpSpPr>
        <p:grpSpPr>
          <a:xfrm>
            <a:off x="6143707" y="1138304"/>
            <a:ext cx="5337976" cy="5015023"/>
            <a:chOff x="0" y="0"/>
            <a:chExt cx="5337975" cy="5015022"/>
          </a:xfrm>
        </p:grpSpPr>
        <p:sp>
          <p:nvSpPr>
            <p:cNvPr id="185" name="Line"/>
            <p:cNvSpPr/>
            <p:nvPr/>
          </p:nvSpPr>
          <p:spPr>
            <a:xfrm>
              <a:off x="0" y="0"/>
              <a:ext cx="5337976" cy="0"/>
            </a:xfrm>
            <a:prstGeom prst="line">
              <a:avLst/>
            </a:prstGeom>
            <a:solidFill>
              <a:schemeClr val="accent2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6" name="Program"/>
            <p:cNvSpPr txBox="1"/>
            <p:nvPr/>
          </p:nvSpPr>
          <p:spPr>
            <a:xfrm>
              <a:off x="0" y="0"/>
              <a:ext cx="5337975" cy="950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9070" tIns="179070" rIns="179070" bIns="179070" numCol="1" anchor="t">
              <a:spAutoFit/>
            </a:bodyPr>
            <a:lstStyle>
              <a:lvl1pPr defTabSz="2089150">
                <a:lnSpc>
                  <a:spcPct val="90000"/>
                </a:lnSpc>
                <a:spcBef>
                  <a:spcPts val="1900"/>
                </a:spcBef>
                <a:defRPr sz="4700"/>
              </a:lvl1pPr>
            </a:lstStyle>
            <a:p>
              <a:pPr/>
              <a:r>
                <a:t>Program</a:t>
              </a:r>
            </a:p>
          </p:txBody>
        </p:sp>
        <p:sp>
          <p:nvSpPr>
            <p:cNvPr id="187" name="Line"/>
            <p:cNvSpPr/>
            <p:nvPr/>
          </p:nvSpPr>
          <p:spPr>
            <a:xfrm>
              <a:off x="0" y="1016180"/>
              <a:ext cx="5337976" cy="1"/>
            </a:xfrm>
            <a:prstGeom prst="line">
              <a:avLst/>
            </a:prstGeom>
            <a:solidFill>
              <a:srgbClr val="D87A51"/>
            </a:solidFill>
            <a:ln w="12700" cap="flat">
              <a:solidFill>
                <a:srgbClr val="D87A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8" name="Coffee and Q&amp;A"/>
            <p:cNvSpPr txBox="1"/>
            <p:nvPr/>
          </p:nvSpPr>
          <p:spPr>
            <a:xfrm>
              <a:off x="0" y="1016180"/>
              <a:ext cx="5337975" cy="950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9070" tIns="179070" rIns="179070" bIns="179070" numCol="1" anchor="t">
              <a:spAutoFit/>
            </a:bodyPr>
            <a:lstStyle>
              <a:lvl1pPr defTabSz="2089150">
                <a:lnSpc>
                  <a:spcPct val="90000"/>
                </a:lnSpc>
                <a:spcBef>
                  <a:spcPts val="1900"/>
                </a:spcBef>
                <a:defRPr sz="4700"/>
              </a:lvl1pPr>
            </a:lstStyle>
            <a:p>
              <a:pPr/>
              <a:r>
                <a:t>Coffee and Q&amp;A</a:t>
              </a:r>
            </a:p>
          </p:txBody>
        </p:sp>
        <p:sp>
          <p:nvSpPr>
            <p:cNvPr id="189" name="Line"/>
            <p:cNvSpPr/>
            <p:nvPr/>
          </p:nvSpPr>
          <p:spPr>
            <a:xfrm>
              <a:off x="0" y="2032359"/>
              <a:ext cx="5337976" cy="1"/>
            </a:xfrm>
            <a:prstGeom prst="line">
              <a:avLst/>
            </a:prstGeom>
            <a:solidFill>
              <a:srgbClr val="C48170"/>
            </a:solidFill>
            <a:ln w="12700" cap="flat">
              <a:solidFill>
                <a:srgbClr val="C4817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0" name="Teams"/>
            <p:cNvSpPr txBox="1"/>
            <p:nvPr/>
          </p:nvSpPr>
          <p:spPr>
            <a:xfrm>
              <a:off x="0" y="2032359"/>
              <a:ext cx="5337975" cy="950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9070" tIns="179070" rIns="179070" bIns="179070" numCol="1" anchor="t">
              <a:spAutoFit/>
            </a:bodyPr>
            <a:lstStyle>
              <a:lvl1pPr defTabSz="2089150">
                <a:lnSpc>
                  <a:spcPct val="90000"/>
                </a:lnSpc>
                <a:spcBef>
                  <a:spcPts val="1900"/>
                </a:spcBef>
                <a:defRPr sz="4700"/>
              </a:lvl1pPr>
            </a:lstStyle>
            <a:p>
              <a:pPr/>
              <a:r>
                <a:t>Teams</a:t>
              </a:r>
            </a:p>
          </p:txBody>
        </p:sp>
        <p:sp>
          <p:nvSpPr>
            <p:cNvPr id="191" name="Line"/>
            <p:cNvSpPr/>
            <p:nvPr/>
          </p:nvSpPr>
          <p:spPr>
            <a:xfrm>
              <a:off x="0" y="3048540"/>
              <a:ext cx="5337976" cy="1"/>
            </a:xfrm>
            <a:prstGeom prst="line">
              <a:avLst/>
            </a:prstGeom>
            <a:solidFill>
              <a:srgbClr val="B4908B"/>
            </a:solidFill>
            <a:ln w="12700" cap="flat">
              <a:solidFill>
                <a:srgbClr val="B4908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2" name="Breakout rooms"/>
            <p:cNvSpPr txBox="1"/>
            <p:nvPr/>
          </p:nvSpPr>
          <p:spPr>
            <a:xfrm>
              <a:off x="0" y="3048540"/>
              <a:ext cx="5337975" cy="950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9070" tIns="179070" rIns="179070" bIns="179070" numCol="1" anchor="t">
              <a:spAutoFit/>
            </a:bodyPr>
            <a:lstStyle>
              <a:lvl1pPr defTabSz="2089150">
                <a:lnSpc>
                  <a:spcPct val="90000"/>
                </a:lnSpc>
                <a:spcBef>
                  <a:spcPts val="1900"/>
                </a:spcBef>
                <a:defRPr sz="4700"/>
              </a:lvl1pPr>
            </a:lstStyle>
            <a:p>
              <a:pPr/>
              <a:r>
                <a:t>Breakout rooms</a:t>
              </a:r>
            </a:p>
          </p:txBody>
        </p:sp>
        <p:sp>
          <p:nvSpPr>
            <p:cNvPr id="193" name="Line"/>
            <p:cNvSpPr/>
            <p:nvPr/>
          </p:nvSpPr>
          <p:spPr>
            <a:xfrm>
              <a:off x="0" y="4064719"/>
              <a:ext cx="5337976" cy="1"/>
            </a:xfrm>
            <a:prstGeom prst="line">
              <a:avLst/>
            </a:prstGeom>
            <a:solidFill>
              <a:schemeClr val="accent3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4" name="Datathon"/>
            <p:cNvSpPr txBox="1"/>
            <p:nvPr/>
          </p:nvSpPr>
          <p:spPr>
            <a:xfrm>
              <a:off x="0" y="4064719"/>
              <a:ext cx="5337975" cy="950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9070" tIns="179070" rIns="179070" bIns="179070" numCol="1" anchor="t">
              <a:spAutoFit/>
            </a:bodyPr>
            <a:lstStyle>
              <a:lvl1pPr defTabSz="2089150">
                <a:lnSpc>
                  <a:spcPct val="90000"/>
                </a:lnSpc>
                <a:spcBef>
                  <a:spcPts val="1900"/>
                </a:spcBef>
                <a:defRPr sz="4700"/>
              </a:lvl1pPr>
            </a:lstStyle>
            <a:p>
              <a:pPr/>
              <a:r>
                <a:t>Datathon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27"/>
          <p:cNvSpPr/>
          <p:nvPr/>
        </p:nvSpPr>
        <p:spPr>
          <a:xfrm>
            <a:off x="-1" y="0"/>
            <a:ext cx="12192003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8" name="Freeform: Shape 29"/>
          <p:cNvSpPr/>
          <p:nvPr/>
        </p:nvSpPr>
        <p:spPr>
          <a:xfrm flipV="1">
            <a:off x="0" y="-478"/>
            <a:ext cx="6754319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144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9" name="Freeform: Shape 31"/>
          <p:cNvSpPr/>
          <p:nvPr/>
        </p:nvSpPr>
        <p:spPr>
          <a:xfrm flipV="1">
            <a:off x="1" y="-478"/>
            <a:ext cx="5953781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076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0" name="Title 1"/>
          <p:cNvSpPr txBox="1"/>
          <p:nvPr>
            <p:ph type="title"/>
          </p:nvPr>
        </p:nvSpPr>
        <p:spPr>
          <a:xfrm>
            <a:off x="410666" y="1901247"/>
            <a:ext cx="3877057" cy="2249425"/>
          </a:xfrm>
          <a:prstGeom prst="rect">
            <a:avLst/>
          </a:prstGeom>
        </p:spPr>
        <p:txBody>
          <a:bodyPr anchor="b"/>
          <a:lstStyle/>
          <a:p>
            <a:pPr>
              <a:defRPr sz="3800"/>
            </a:pPr>
            <a:r>
              <a:t>Practical Things about the Course</a:t>
            </a:r>
            <a:br/>
            <a:br/>
            <a:r>
              <a:t>-- Program --</a:t>
            </a:r>
          </a:p>
        </p:txBody>
      </p:sp>
      <p:graphicFrame>
        <p:nvGraphicFramePr>
          <p:cNvPr id="201" name="Table 3"/>
          <p:cNvGraphicFramePr/>
          <p:nvPr/>
        </p:nvGraphicFramePr>
        <p:xfrm>
          <a:off x="5819495" y="2587592"/>
          <a:ext cx="6032562" cy="43525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4740"/>
                <a:gridCol w="2184339"/>
                <a:gridCol w="1553484"/>
                <a:gridCol w="1379997"/>
              </a:tblGrid>
              <a:tr h="368600">
                <a:tc>
                  <a:txBody>
                    <a:bodyPr/>
                    <a:lstStyle/>
                    <a:p>
                      <a:pPr algn="ctr"/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Wednesday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Thursday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Friday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</a:tr>
              <a:tr h="351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9:00-09:45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Introduction and motivation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Conditions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Visualization I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</a:tr>
              <a:tr h="28346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9:45-10:00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Coffee break</a:t>
                      </a:r>
                    </a:p>
                  </a:txBody>
                  <a:tcPr marL="41564" marR="41564" marT="41564" marB="41564" anchor="ctr" anchorCtr="0" horzOverflow="overflow">
                    <a:solidFill>
                      <a:srgbClr val="E8EBF5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51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10:00-11:00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Tools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Loops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Visualization II</a:t>
                      </a:r>
                    </a:p>
                  </a:txBody>
                  <a:tcPr marL="41564" marR="41564" marT="41564" marB="41564" anchor="ctr" anchorCtr="0" horzOverflow="overflow">
                    <a:solidFill>
                      <a:srgbClr val="E8EBF5"/>
                    </a:solidFill>
                  </a:tcPr>
                </a:tc>
              </a:tr>
              <a:tr h="192786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11:00-12:00</a:t>
                      </a:r>
                    </a:p>
                  </a:txBody>
                  <a:tcPr marL="41564" marR="41564" marT="41564" marB="41564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Variables and data types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Functions</a:t>
                      </a:r>
                    </a:p>
                  </a:txBody>
                  <a:tcPr marL="41564" marR="41564" marT="41564" marB="41564" anchor="ctr" anchorCtr="0" horzOverflow="overflow">
                    <a:solidFill>
                      <a:srgbClr val="E8EBF5"/>
                    </a:solidFill>
                  </a:tcPr>
                </a:tc>
                <a:tc vMerge="1">
                  <a:tcPr/>
                </a:tc>
              </a:tr>
              <a:tr h="273558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Numbers and operators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 vMerge="1">
                  <a:tcPr/>
                </a:tc>
                <a:tc vMerge="1">
                  <a:tcPr/>
                </a:tc>
              </a:tr>
              <a:tr h="351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12:00-13:00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Lunch break</a:t>
                      </a:r>
                    </a:p>
                  </a:txBody>
                  <a:tcPr marL="41564" marR="41564" marT="41564" marB="41564" anchor="ctr" anchorCtr="0" horzOverflow="overflow">
                    <a:solidFill>
                      <a:srgbClr val="E8EBF5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51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13:00-14:00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 Importing data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Numpy</a:t>
                      </a:r>
                    </a:p>
                  </a:txBody>
                  <a:tcPr marL="41564" marR="41564" marT="41564" marB="41564" anchor="ctr" anchorCtr="0" horzOverflow="overflow">
                    <a:solidFill>
                      <a:srgbClr val="E8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Datathon</a:t>
                      </a:r>
                    </a:p>
                  </a:txBody>
                  <a:tcPr marL="41564" marR="41564" marT="41564" marB="41564" anchor="ctr" anchorCtr="0" horzOverflow="overflow">
                    <a:solidFill>
                      <a:srgbClr val="E8EBF5"/>
                    </a:solidFill>
                  </a:tcPr>
                </a:tc>
              </a:tr>
              <a:tr h="351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14:00-14:45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Data structures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 vMerge="1">
                  <a:tcPr/>
                </a:tc>
                <a:tc vMerge="1">
                  <a:tcPr/>
                </a:tc>
              </a:tr>
              <a:tr h="351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14:45-15:15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Coffee break</a:t>
                      </a:r>
                    </a:p>
                  </a:txBody>
                  <a:tcPr marL="41564" marR="41564" marT="41564" marB="41564" anchor="ctr" anchorCtr="0" horzOverflow="overflow">
                    <a:solidFill>
                      <a:srgbClr val="E8EBF5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51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15:15-15:45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Data structures</a:t>
                      </a:r>
                    </a:p>
                  </a:txBody>
                  <a:tcPr marL="41564" marR="41564" marT="41564" marB="41564" anchor="ctr" anchorCtr="0" horzOverflow="overflow">
                    <a:solidFill>
                      <a:srgbClr val="E8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Pandas</a:t>
                      </a:r>
                    </a:p>
                  </a:txBody>
                  <a:tcPr marL="41564" marR="41564" marT="41564" marB="41564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Datathon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</a:tr>
              <a:tr h="351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15:45-16:30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Presentations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Freeform: Shape 44"/>
          <p:cNvSpPr/>
          <p:nvPr/>
        </p:nvSpPr>
        <p:spPr>
          <a:xfrm flipV="1">
            <a:off x="-4" y="-478"/>
            <a:ext cx="637816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4" name="Freeform: Shape 46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5" name="Title 1"/>
          <p:cNvSpPr txBox="1"/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Practical Things about the Course</a:t>
            </a:r>
            <a:br/>
            <a:br/>
            <a:r>
              <a:t>-- Teams --</a:t>
            </a:r>
          </a:p>
        </p:txBody>
      </p:sp>
      <p:grpSp>
        <p:nvGrpSpPr>
          <p:cNvPr id="216" name="Content Placeholder 2"/>
          <p:cNvGrpSpPr/>
          <p:nvPr/>
        </p:nvGrpSpPr>
        <p:grpSpPr>
          <a:xfrm>
            <a:off x="5087063" y="2611936"/>
            <a:ext cx="7043843" cy="2367901"/>
            <a:chOff x="0" y="0"/>
            <a:chExt cx="7043842" cy="2367899"/>
          </a:xfrm>
        </p:grpSpPr>
        <p:sp>
          <p:nvSpPr>
            <p:cNvPr id="206" name="Rectangle"/>
            <p:cNvSpPr/>
            <p:nvPr/>
          </p:nvSpPr>
          <p:spPr>
            <a:xfrm>
              <a:off x="0" y="295200"/>
              <a:ext cx="7043843" cy="504001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grpSp>
          <p:nvGrpSpPr>
            <p:cNvPr id="209" name="Group"/>
            <p:cNvGrpSpPr/>
            <p:nvPr/>
          </p:nvGrpSpPr>
          <p:grpSpPr>
            <a:xfrm>
              <a:off x="352192" y="0"/>
              <a:ext cx="4930690" cy="590401"/>
              <a:chOff x="0" y="0"/>
              <a:chExt cx="4930688" cy="590400"/>
            </a:xfrm>
          </p:grpSpPr>
          <p:sp>
            <p:nvSpPr>
              <p:cNvPr id="207" name="Rounded Rectangle"/>
              <p:cNvSpPr/>
              <p:nvPr/>
            </p:nvSpPr>
            <p:spPr>
              <a:xfrm>
                <a:off x="0" y="0"/>
                <a:ext cx="4930689" cy="590401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1100"/>
                  </a:spcBef>
                  <a:defRPr sz="20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8" name="52 participants divided into 8 fixed teams"/>
              <p:cNvSpPr txBox="1"/>
              <p:nvPr/>
            </p:nvSpPr>
            <p:spPr>
              <a:xfrm>
                <a:off x="215189" y="170829"/>
                <a:ext cx="4500312" cy="2487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800"/>
                  </a:spcBef>
                  <a:defRPr b="1" sz="2000">
                    <a:solidFill>
                      <a:srgbClr val="FFFFFF"/>
                    </a:solidFill>
                  </a:defRPr>
                </a:pPr>
                <a:r>
                  <a:t>52 participants </a:t>
                </a:r>
                <a:r>
                  <a:rPr b="0"/>
                  <a:t>divided into </a:t>
                </a:r>
                <a:r>
                  <a:t>8 fixed teams</a:t>
                </a:r>
              </a:p>
            </p:txBody>
          </p:sp>
        </p:grpSp>
        <p:grpSp>
          <p:nvGrpSpPr>
            <p:cNvPr id="212" name="Group"/>
            <p:cNvGrpSpPr/>
            <p:nvPr/>
          </p:nvGrpSpPr>
          <p:grpSpPr>
            <a:xfrm>
              <a:off x="0" y="1202399"/>
              <a:ext cx="7043843" cy="1165501"/>
              <a:chOff x="0" y="0"/>
              <a:chExt cx="7043842" cy="1165499"/>
            </a:xfrm>
          </p:grpSpPr>
          <p:sp>
            <p:nvSpPr>
              <p:cNvPr id="210" name="Rectangle"/>
              <p:cNvSpPr/>
              <p:nvPr/>
            </p:nvSpPr>
            <p:spPr>
              <a:xfrm>
                <a:off x="-1" y="0"/>
                <a:ext cx="7043844" cy="1165500"/>
              </a:xfrm>
              <a:prstGeom prst="rect">
                <a:avLst/>
              </a:prstGeom>
              <a:solidFill>
                <a:srgbClr val="FFFFFF">
                  <a:alpha val="90000"/>
                </a:srgbClr>
              </a:solidFill>
              <a:ln w="12700" cap="flat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400"/>
                  </a:spcBef>
                  <a:defRPr sz="2400"/>
                </a:pPr>
              </a:p>
            </p:txBody>
          </p:sp>
          <p:sp>
            <p:nvSpPr>
              <p:cNvPr id="211" name="Individual: exercises…"/>
              <p:cNvSpPr txBox="1"/>
              <p:nvPr/>
            </p:nvSpPr>
            <p:spPr>
              <a:xfrm>
                <a:off x="404440" y="274319"/>
                <a:ext cx="6234963" cy="858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42239" tIns="142239" rIns="142239" bIns="142239" numCol="1" anchor="t">
                <a:spAutoFit/>
              </a:bodyPr>
              <a:lstStyle/>
              <a:p>
                <a:pPr lvl="1" marL="228600" indent="-228600" defTabSz="889000">
                  <a:lnSpc>
                    <a:spcPct val="90000"/>
                  </a:lnSpc>
                  <a:spcBef>
                    <a:spcPts val="300"/>
                  </a:spcBef>
                  <a:buSzPct val="100000"/>
                  <a:buFont typeface="Arial"/>
                  <a:buChar char="•"/>
                  <a:defRPr b="1" sz="2000"/>
                </a:pPr>
                <a:r>
                  <a:t>Individual</a:t>
                </a:r>
                <a:r>
                  <a:rPr b="0"/>
                  <a:t>: exercises</a:t>
                </a:r>
                <a:endParaRPr sz="2400"/>
              </a:p>
              <a:p>
                <a:pPr lvl="1" marL="228600" indent="-228600" defTabSz="889000">
                  <a:lnSpc>
                    <a:spcPct val="90000"/>
                  </a:lnSpc>
                  <a:spcBef>
                    <a:spcPts val="300"/>
                  </a:spcBef>
                  <a:buSzPct val="100000"/>
                  <a:buFont typeface="Arial"/>
                  <a:buChar char="•"/>
                  <a:defRPr b="1" sz="2000"/>
                </a:pPr>
                <a:r>
                  <a:t>Teamwork:</a:t>
                </a:r>
                <a:r>
                  <a:rPr b="0"/>
                  <a:t> discussions, practice and the Datathon</a:t>
                </a:r>
              </a:p>
            </p:txBody>
          </p:sp>
        </p:grpSp>
        <p:grpSp>
          <p:nvGrpSpPr>
            <p:cNvPr id="215" name="Group"/>
            <p:cNvGrpSpPr/>
            <p:nvPr/>
          </p:nvGrpSpPr>
          <p:grpSpPr>
            <a:xfrm>
              <a:off x="352192" y="907200"/>
              <a:ext cx="4930690" cy="590401"/>
              <a:chOff x="0" y="0"/>
              <a:chExt cx="4930688" cy="590400"/>
            </a:xfrm>
          </p:grpSpPr>
          <p:sp>
            <p:nvSpPr>
              <p:cNvPr id="213" name="Rounded Rectangle"/>
              <p:cNvSpPr/>
              <p:nvPr/>
            </p:nvSpPr>
            <p:spPr>
              <a:xfrm>
                <a:off x="0" y="0"/>
                <a:ext cx="4930689" cy="590401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4" name="2 working modes:"/>
              <p:cNvSpPr txBox="1"/>
              <p:nvPr/>
            </p:nvSpPr>
            <p:spPr>
              <a:xfrm>
                <a:off x="215189" y="170829"/>
                <a:ext cx="4500312" cy="2487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800"/>
                  </a:spcBef>
                  <a:defRPr b="1" sz="20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rPr b="0"/>
                  <a:t> working </a:t>
                </a:r>
                <a:r>
                  <a:t>modes</a:t>
                </a:r>
                <a:r>
                  <a:rPr b="0"/>
                  <a:t>: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16"/>
          <p:cNvSpPr/>
          <p:nvPr/>
        </p:nvSpPr>
        <p:spPr>
          <a:xfrm>
            <a:off x="1524" y="0"/>
            <a:ext cx="12190477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9" name="Freeform: Shape 18"/>
          <p:cNvSpPr/>
          <p:nvPr/>
        </p:nvSpPr>
        <p:spPr>
          <a:xfrm flipV="1">
            <a:off x="-1" y="-1"/>
            <a:ext cx="6356350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2501" y="0"/>
                </a:lnTo>
                <a:close/>
              </a:path>
            </a:pathLst>
          </a:custGeom>
          <a:solidFill>
            <a:srgbClr val="000000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Freeform: Shape 20"/>
          <p:cNvSpPr/>
          <p:nvPr/>
        </p:nvSpPr>
        <p:spPr>
          <a:xfrm flipV="1">
            <a:off x="-1" y="-1"/>
            <a:ext cx="5979592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1928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1" name="Title 1"/>
          <p:cNvSpPr txBox="1"/>
          <p:nvPr>
            <p:ph type="title"/>
          </p:nvPr>
        </p:nvSpPr>
        <p:spPr>
          <a:xfrm>
            <a:off x="838199" y="704087"/>
            <a:ext cx="3529955" cy="2980945"/>
          </a:xfrm>
          <a:prstGeom prst="rect">
            <a:avLst/>
          </a:prstGeom>
        </p:spPr>
        <p:txBody>
          <a:bodyPr/>
          <a:lstStyle/>
          <a:p>
            <a:pPr>
              <a:defRPr sz="4100">
                <a:solidFill>
                  <a:srgbClr val="FFFFFF"/>
                </a:solidFill>
              </a:defRPr>
            </a:pPr>
            <a:r>
              <a:t>Practical Things about the Course</a:t>
            </a:r>
            <a:br/>
            <a:br/>
            <a:r>
              <a:t>-- Datathon --</a:t>
            </a:r>
          </a:p>
        </p:txBody>
      </p:sp>
      <p:sp>
        <p:nvSpPr>
          <p:cNvPr id="222" name="Content Placeholder 2"/>
          <p:cNvSpPr txBox="1"/>
          <p:nvPr>
            <p:ph type="body" sz="quarter" idx="1"/>
          </p:nvPr>
        </p:nvSpPr>
        <p:spPr>
          <a:xfrm>
            <a:off x="6356348" y="470108"/>
            <a:ext cx="5135294" cy="2806134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None/>
              <a:defRPr sz="24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A </a:t>
            </a:r>
            <a:r>
              <a:rPr b="1"/>
              <a:t>Datathon</a:t>
            </a:r>
            <a:r>
              <a:t> is a </a:t>
            </a:r>
            <a:r>
              <a:rPr b="1"/>
              <a:t>data-focused competition </a:t>
            </a:r>
            <a:r>
              <a:t>— given a </a:t>
            </a:r>
            <a:r>
              <a:rPr b="1"/>
              <a:t>dataset</a:t>
            </a:r>
            <a:r>
              <a:t> and a limited amount of time, participants are challenged to use their </a:t>
            </a:r>
            <a:r>
              <a:rPr b="1"/>
              <a:t>creativity</a:t>
            </a:r>
            <a:r>
              <a:t> and </a:t>
            </a:r>
            <a:r>
              <a:rPr b="1"/>
              <a:t>data science skills </a:t>
            </a:r>
            <a:r>
              <a:t>to:</a:t>
            </a:r>
          </a:p>
        </p:txBody>
      </p:sp>
      <p:grpSp>
        <p:nvGrpSpPr>
          <p:cNvPr id="225" name="Oval 3"/>
          <p:cNvGrpSpPr/>
          <p:nvPr/>
        </p:nvGrpSpPr>
        <p:grpSpPr>
          <a:xfrm>
            <a:off x="6144345" y="4321362"/>
            <a:ext cx="1546523" cy="896651"/>
            <a:chOff x="0" y="0"/>
            <a:chExt cx="1546521" cy="896650"/>
          </a:xfrm>
        </p:grpSpPr>
        <p:sp>
          <p:nvSpPr>
            <p:cNvPr id="223" name="Oval"/>
            <p:cNvSpPr/>
            <p:nvPr/>
          </p:nvSpPr>
          <p:spPr>
            <a:xfrm>
              <a:off x="0" y="-1"/>
              <a:ext cx="1546522" cy="896652"/>
            </a:xfrm>
            <a:prstGeom prst="ellipse">
              <a:avLst/>
            </a:prstGeom>
            <a:solidFill>
              <a:srgbClr val="F4B1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4" name="Dataset"/>
            <p:cNvSpPr txBox="1"/>
            <p:nvPr/>
          </p:nvSpPr>
          <p:spPr>
            <a:xfrm>
              <a:off x="272202" y="281781"/>
              <a:ext cx="1002117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Dataset</a:t>
              </a:r>
            </a:p>
          </p:txBody>
        </p:sp>
      </p:grpSp>
      <p:grpSp>
        <p:nvGrpSpPr>
          <p:cNvPr id="228" name="Oval 4"/>
          <p:cNvGrpSpPr/>
          <p:nvPr/>
        </p:nvGrpSpPr>
        <p:grpSpPr>
          <a:xfrm>
            <a:off x="8277701" y="3190717"/>
            <a:ext cx="1065831" cy="896651"/>
            <a:chOff x="0" y="0"/>
            <a:chExt cx="1065830" cy="896650"/>
          </a:xfrm>
        </p:grpSpPr>
        <p:sp>
          <p:nvSpPr>
            <p:cNvPr id="226" name="Oval"/>
            <p:cNvSpPr/>
            <p:nvPr/>
          </p:nvSpPr>
          <p:spPr>
            <a:xfrm>
              <a:off x="-1" y="-1"/>
              <a:ext cx="1065832" cy="896652"/>
            </a:xfrm>
            <a:prstGeom prst="ellipse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7" name="Build"/>
            <p:cNvSpPr txBox="1"/>
            <p:nvPr/>
          </p:nvSpPr>
          <p:spPr>
            <a:xfrm>
              <a:off x="201806" y="307925"/>
              <a:ext cx="662218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Build</a:t>
              </a:r>
            </a:p>
          </p:txBody>
        </p:sp>
      </p:grpSp>
      <p:grpSp>
        <p:nvGrpSpPr>
          <p:cNvPr id="231" name="Oval 12"/>
          <p:cNvGrpSpPr/>
          <p:nvPr/>
        </p:nvGrpSpPr>
        <p:grpSpPr>
          <a:xfrm>
            <a:off x="8277701" y="5477793"/>
            <a:ext cx="1065831" cy="896651"/>
            <a:chOff x="0" y="0"/>
            <a:chExt cx="1065830" cy="896650"/>
          </a:xfrm>
        </p:grpSpPr>
        <p:sp>
          <p:nvSpPr>
            <p:cNvPr id="229" name="Oval"/>
            <p:cNvSpPr/>
            <p:nvPr/>
          </p:nvSpPr>
          <p:spPr>
            <a:xfrm>
              <a:off x="-1" y="-1"/>
              <a:ext cx="1065832" cy="896652"/>
            </a:xfrm>
            <a:prstGeom prst="ellipse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0" name="Explore"/>
            <p:cNvSpPr txBox="1"/>
            <p:nvPr/>
          </p:nvSpPr>
          <p:spPr>
            <a:xfrm>
              <a:off x="201806" y="307925"/>
              <a:ext cx="662218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Explore</a:t>
              </a:r>
            </a:p>
          </p:txBody>
        </p:sp>
      </p:grpSp>
      <p:grpSp>
        <p:nvGrpSpPr>
          <p:cNvPr id="234" name="Oval 13"/>
          <p:cNvGrpSpPr/>
          <p:nvPr/>
        </p:nvGrpSpPr>
        <p:grpSpPr>
          <a:xfrm>
            <a:off x="8277701" y="4321362"/>
            <a:ext cx="1065831" cy="896651"/>
            <a:chOff x="0" y="0"/>
            <a:chExt cx="1065830" cy="896650"/>
          </a:xfrm>
        </p:grpSpPr>
        <p:sp>
          <p:nvSpPr>
            <p:cNvPr id="232" name="Oval"/>
            <p:cNvSpPr/>
            <p:nvPr/>
          </p:nvSpPr>
          <p:spPr>
            <a:xfrm>
              <a:off x="-1" y="-1"/>
              <a:ext cx="1065832" cy="896652"/>
            </a:xfrm>
            <a:prstGeom prst="ellipse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3" name="Test"/>
            <p:cNvSpPr txBox="1"/>
            <p:nvPr/>
          </p:nvSpPr>
          <p:spPr>
            <a:xfrm>
              <a:off x="201806" y="307925"/>
              <a:ext cx="662218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Test</a:t>
              </a:r>
            </a:p>
          </p:txBody>
        </p:sp>
      </p:grpSp>
      <p:grpSp>
        <p:nvGrpSpPr>
          <p:cNvPr id="237" name="Oval 14"/>
          <p:cNvGrpSpPr/>
          <p:nvPr/>
        </p:nvGrpSpPr>
        <p:grpSpPr>
          <a:xfrm>
            <a:off x="9945120" y="4321362"/>
            <a:ext cx="1546523" cy="896651"/>
            <a:chOff x="0" y="0"/>
            <a:chExt cx="1546521" cy="896650"/>
          </a:xfrm>
        </p:grpSpPr>
        <p:sp>
          <p:nvSpPr>
            <p:cNvPr id="235" name="Oval"/>
            <p:cNvSpPr/>
            <p:nvPr/>
          </p:nvSpPr>
          <p:spPr>
            <a:xfrm>
              <a:off x="0" y="-1"/>
              <a:ext cx="1546522" cy="896652"/>
            </a:xfrm>
            <a:prstGeom prst="ellipse">
              <a:avLst/>
            </a:prstGeom>
            <a:solidFill>
              <a:srgbClr val="A9D1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6" name="Solutions"/>
            <p:cNvSpPr txBox="1"/>
            <p:nvPr/>
          </p:nvSpPr>
          <p:spPr>
            <a:xfrm>
              <a:off x="272202" y="281781"/>
              <a:ext cx="1002117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Solutions</a:t>
              </a:r>
            </a:p>
          </p:txBody>
        </p:sp>
      </p:grpSp>
      <p:sp>
        <p:nvSpPr>
          <p:cNvPr id="238" name="Isosceles Triangle 5"/>
          <p:cNvSpPr/>
          <p:nvPr/>
        </p:nvSpPr>
        <p:spPr>
          <a:xfrm flipH="1" flipV="1" rot="5400000">
            <a:off x="6477988" y="4492734"/>
            <a:ext cx="2986894" cy="553907"/>
          </a:xfrm>
          <a:prstGeom prst="triangle">
            <a:avLst/>
          </a:prstGeom>
          <a:gradFill>
            <a:gsLst>
              <a:gs pos="0">
                <a:srgbClr val="CFCCCC"/>
              </a:gs>
              <a:gs pos="50000">
                <a:srgbClr val="E0DEDE"/>
              </a:gs>
              <a:gs pos="100000">
                <a:srgbClr val="EFEEEE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9" name="Isosceles Triangle 17"/>
          <p:cNvSpPr/>
          <p:nvPr/>
        </p:nvSpPr>
        <p:spPr>
          <a:xfrm flipV="1" rot="16200000">
            <a:off x="8170616" y="4492734"/>
            <a:ext cx="2986896" cy="553907"/>
          </a:xfrm>
          <a:prstGeom prst="triangle">
            <a:avLst/>
          </a:prstGeom>
          <a:gradFill>
            <a:gsLst>
              <a:gs pos="0">
                <a:srgbClr val="CFCCCC"/>
              </a:gs>
              <a:gs pos="50000">
                <a:srgbClr val="E0DEDE"/>
              </a:gs>
              <a:gs pos="100000">
                <a:srgbClr val="EFEEEE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11"/>
          <p:cNvSpPr/>
          <p:nvPr/>
        </p:nvSpPr>
        <p:spPr>
          <a:xfrm>
            <a:off x="1524" y="0"/>
            <a:ext cx="12190477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2" name="Freeform: Shape 13"/>
          <p:cNvSpPr/>
          <p:nvPr/>
        </p:nvSpPr>
        <p:spPr>
          <a:xfrm flipV="1">
            <a:off x="-1" y="-1"/>
            <a:ext cx="6356350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2501" y="0"/>
                </a:lnTo>
                <a:close/>
              </a:path>
            </a:pathLst>
          </a:custGeom>
          <a:solidFill>
            <a:srgbClr val="000000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3" name="Freeform: Shape 15"/>
          <p:cNvSpPr/>
          <p:nvPr/>
        </p:nvSpPr>
        <p:spPr>
          <a:xfrm flipV="1">
            <a:off x="-1" y="-1"/>
            <a:ext cx="5979592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1928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4" name="Title 1"/>
          <p:cNvSpPr txBox="1"/>
          <p:nvPr>
            <p:ph type="title"/>
          </p:nvPr>
        </p:nvSpPr>
        <p:spPr>
          <a:xfrm>
            <a:off x="838199" y="704087"/>
            <a:ext cx="3529955" cy="2980945"/>
          </a:xfrm>
          <a:prstGeom prst="rect">
            <a:avLst/>
          </a:prstGeom>
        </p:spPr>
        <p:txBody>
          <a:bodyPr/>
          <a:lstStyle/>
          <a:p>
            <a:pPr>
              <a:defRPr sz="4100">
                <a:solidFill>
                  <a:srgbClr val="FFFFFF"/>
                </a:solidFill>
              </a:defRPr>
            </a:pPr>
            <a:r>
              <a:t>Practical Things about the Course</a:t>
            </a:r>
            <a:br/>
            <a:br/>
            <a:r>
              <a:t>-- Datathon --</a:t>
            </a:r>
          </a:p>
        </p:txBody>
      </p:sp>
      <p:sp>
        <p:nvSpPr>
          <p:cNvPr id="245" name="Content Placeholder 2"/>
          <p:cNvSpPr txBox="1"/>
          <p:nvPr>
            <p:ph type="body" sz="quarter" idx="1"/>
          </p:nvPr>
        </p:nvSpPr>
        <p:spPr>
          <a:xfrm>
            <a:off x="6356348" y="551683"/>
            <a:ext cx="5135294" cy="2655362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pPr>
            <a:r>
              <a:t>A </a:t>
            </a:r>
            <a:r>
              <a:rPr b="1"/>
              <a:t>Datathon</a:t>
            </a:r>
            <a:r>
              <a:t> is a </a:t>
            </a:r>
            <a:r>
              <a:rPr b="1"/>
              <a:t>data-focused </a:t>
            </a:r>
            <a:r>
              <a:rPr b="1" strike="sngStrike"/>
              <a:t>competition</a:t>
            </a:r>
            <a:r>
              <a:rPr b="1"/>
              <a:t> </a:t>
            </a:r>
            <a:r>
              <a:t>— given a </a:t>
            </a:r>
            <a:r>
              <a:rPr b="1"/>
              <a:t>dataset</a:t>
            </a:r>
            <a:r>
              <a:t> and a limited amount of time, participants are challenged to use their </a:t>
            </a:r>
            <a:r>
              <a:rPr b="1"/>
              <a:t>creativity</a:t>
            </a:r>
            <a:r>
              <a:t> and </a:t>
            </a:r>
            <a:r>
              <a:rPr b="1"/>
              <a:t>data science skills </a:t>
            </a:r>
            <a:r>
              <a:t>to:</a:t>
            </a:r>
          </a:p>
        </p:txBody>
      </p:sp>
      <p:grpSp>
        <p:nvGrpSpPr>
          <p:cNvPr id="248" name="Oval 19"/>
          <p:cNvGrpSpPr/>
          <p:nvPr/>
        </p:nvGrpSpPr>
        <p:grpSpPr>
          <a:xfrm>
            <a:off x="6144345" y="4321362"/>
            <a:ext cx="1546523" cy="896651"/>
            <a:chOff x="0" y="0"/>
            <a:chExt cx="1546521" cy="896650"/>
          </a:xfrm>
        </p:grpSpPr>
        <p:sp>
          <p:nvSpPr>
            <p:cNvPr id="246" name="Oval"/>
            <p:cNvSpPr/>
            <p:nvPr/>
          </p:nvSpPr>
          <p:spPr>
            <a:xfrm>
              <a:off x="0" y="-1"/>
              <a:ext cx="1546522" cy="896652"/>
            </a:xfrm>
            <a:prstGeom prst="ellipse">
              <a:avLst/>
            </a:prstGeom>
            <a:solidFill>
              <a:srgbClr val="F4B1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7" name="Dataset"/>
            <p:cNvSpPr txBox="1"/>
            <p:nvPr/>
          </p:nvSpPr>
          <p:spPr>
            <a:xfrm>
              <a:off x="272202" y="281781"/>
              <a:ext cx="1002117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Dataset</a:t>
              </a:r>
            </a:p>
          </p:txBody>
        </p:sp>
      </p:grpSp>
      <p:grpSp>
        <p:nvGrpSpPr>
          <p:cNvPr id="251" name="Oval 21"/>
          <p:cNvGrpSpPr/>
          <p:nvPr/>
        </p:nvGrpSpPr>
        <p:grpSpPr>
          <a:xfrm>
            <a:off x="8277701" y="3190717"/>
            <a:ext cx="1065831" cy="896651"/>
            <a:chOff x="0" y="0"/>
            <a:chExt cx="1065830" cy="896650"/>
          </a:xfrm>
        </p:grpSpPr>
        <p:sp>
          <p:nvSpPr>
            <p:cNvPr id="249" name="Oval"/>
            <p:cNvSpPr/>
            <p:nvPr/>
          </p:nvSpPr>
          <p:spPr>
            <a:xfrm>
              <a:off x="-1" y="-1"/>
              <a:ext cx="1065832" cy="896652"/>
            </a:xfrm>
            <a:prstGeom prst="ellipse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0" name="Build"/>
            <p:cNvSpPr txBox="1"/>
            <p:nvPr/>
          </p:nvSpPr>
          <p:spPr>
            <a:xfrm>
              <a:off x="201806" y="307925"/>
              <a:ext cx="662218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Build</a:t>
              </a:r>
            </a:p>
          </p:txBody>
        </p:sp>
      </p:grpSp>
      <p:grpSp>
        <p:nvGrpSpPr>
          <p:cNvPr id="254" name="Oval 22"/>
          <p:cNvGrpSpPr/>
          <p:nvPr/>
        </p:nvGrpSpPr>
        <p:grpSpPr>
          <a:xfrm>
            <a:off x="8277701" y="5477793"/>
            <a:ext cx="1065831" cy="896651"/>
            <a:chOff x="0" y="0"/>
            <a:chExt cx="1065830" cy="896650"/>
          </a:xfrm>
        </p:grpSpPr>
        <p:sp>
          <p:nvSpPr>
            <p:cNvPr id="252" name="Oval"/>
            <p:cNvSpPr/>
            <p:nvPr/>
          </p:nvSpPr>
          <p:spPr>
            <a:xfrm>
              <a:off x="-1" y="-1"/>
              <a:ext cx="1065832" cy="896652"/>
            </a:xfrm>
            <a:prstGeom prst="ellipse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3" name="Explore"/>
            <p:cNvSpPr txBox="1"/>
            <p:nvPr/>
          </p:nvSpPr>
          <p:spPr>
            <a:xfrm>
              <a:off x="201806" y="307925"/>
              <a:ext cx="662218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Explore</a:t>
              </a:r>
            </a:p>
          </p:txBody>
        </p:sp>
      </p:grpSp>
      <p:grpSp>
        <p:nvGrpSpPr>
          <p:cNvPr id="257" name="Oval 23"/>
          <p:cNvGrpSpPr/>
          <p:nvPr/>
        </p:nvGrpSpPr>
        <p:grpSpPr>
          <a:xfrm>
            <a:off x="8277701" y="4321362"/>
            <a:ext cx="1065831" cy="896651"/>
            <a:chOff x="0" y="0"/>
            <a:chExt cx="1065830" cy="896650"/>
          </a:xfrm>
        </p:grpSpPr>
        <p:sp>
          <p:nvSpPr>
            <p:cNvPr id="255" name="Oval"/>
            <p:cNvSpPr/>
            <p:nvPr/>
          </p:nvSpPr>
          <p:spPr>
            <a:xfrm>
              <a:off x="-1" y="-1"/>
              <a:ext cx="1065832" cy="896652"/>
            </a:xfrm>
            <a:prstGeom prst="ellipse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6" name="Test"/>
            <p:cNvSpPr txBox="1"/>
            <p:nvPr/>
          </p:nvSpPr>
          <p:spPr>
            <a:xfrm>
              <a:off x="201806" y="307925"/>
              <a:ext cx="662218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Test</a:t>
              </a:r>
            </a:p>
          </p:txBody>
        </p:sp>
      </p:grpSp>
      <p:grpSp>
        <p:nvGrpSpPr>
          <p:cNvPr id="260" name="Oval 24"/>
          <p:cNvGrpSpPr/>
          <p:nvPr/>
        </p:nvGrpSpPr>
        <p:grpSpPr>
          <a:xfrm>
            <a:off x="9945120" y="4321362"/>
            <a:ext cx="1546523" cy="896651"/>
            <a:chOff x="0" y="0"/>
            <a:chExt cx="1546521" cy="896650"/>
          </a:xfrm>
        </p:grpSpPr>
        <p:sp>
          <p:nvSpPr>
            <p:cNvPr id="258" name="Oval"/>
            <p:cNvSpPr/>
            <p:nvPr/>
          </p:nvSpPr>
          <p:spPr>
            <a:xfrm>
              <a:off x="0" y="-1"/>
              <a:ext cx="1546522" cy="896652"/>
            </a:xfrm>
            <a:prstGeom prst="ellipse">
              <a:avLst/>
            </a:prstGeom>
            <a:solidFill>
              <a:srgbClr val="A9D1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9" name="Solutions"/>
            <p:cNvSpPr txBox="1"/>
            <p:nvPr/>
          </p:nvSpPr>
          <p:spPr>
            <a:xfrm>
              <a:off x="272202" y="281781"/>
              <a:ext cx="1002117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Solutions</a:t>
              </a:r>
            </a:p>
          </p:txBody>
        </p:sp>
      </p:grpSp>
      <p:sp>
        <p:nvSpPr>
          <p:cNvPr id="261" name="Isosceles Triangle 25"/>
          <p:cNvSpPr/>
          <p:nvPr/>
        </p:nvSpPr>
        <p:spPr>
          <a:xfrm flipH="1" flipV="1" rot="5400000">
            <a:off x="6477988" y="4492734"/>
            <a:ext cx="2986894" cy="553907"/>
          </a:xfrm>
          <a:prstGeom prst="triangle">
            <a:avLst/>
          </a:prstGeom>
          <a:gradFill>
            <a:gsLst>
              <a:gs pos="0">
                <a:srgbClr val="CFCCCC"/>
              </a:gs>
              <a:gs pos="50000">
                <a:srgbClr val="E0DEDE"/>
              </a:gs>
              <a:gs pos="100000">
                <a:srgbClr val="EFEEEE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2" name="Isosceles Triangle 26"/>
          <p:cNvSpPr/>
          <p:nvPr/>
        </p:nvSpPr>
        <p:spPr>
          <a:xfrm flipV="1" rot="16200000">
            <a:off x="8170616" y="4492734"/>
            <a:ext cx="2986896" cy="553907"/>
          </a:xfrm>
          <a:prstGeom prst="triangle">
            <a:avLst/>
          </a:prstGeom>
          <a:gradFill>
            <a:gsLst>
              <a:gs pos="0">
                <a:srgbClr val="CFCCCC"/>
              </a:gs>
              <a:gs pos="50000">
                <a:srgbClr val="E0DEDE"/>
              </a:gs>
              <a:gs pos="100000">
                <a:srgbClr val="EFEEEE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